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307" r:id="rId3"/>
    <p:sldId id="317" r:id="rId4"/>
    <p:sldId id="279" r:id="rId5"/>
    <p:sldId id="302" r:id="rId6"/>
    <p:sldId id="319" r:id="rId7"/>
    <p:sldId id="291" r:id="rId8"/>
    <p:sldId id="305" r:id="rId9"/>
    <p:sldId id="289" r:id="rId10"/>
    <p:sldId id="323" r:id="rId11"/>
    <p:sldId id="324" r:id="rId12"/>
    <p:sldId id="283" r:id="rId13"/>
    <p:sldId id="288" r:id="rId14"/>
    <p:sldId id="322" r:id="rId15"/>
    <p:sldId id="296" r:id="rId16"/>
    <p:sldId id="320" r:id="rId17"/>
    <p:sldId id="321" r:id="rId18"/>
    <p:sldId id="308" r:id="rId19"/>
    <p:sldId id="316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F553C-39A3-4D83-9BC0-6140748C3E73}" type="datetimeFigureOut">
              <a:rPr lang="ko-KR" altLang="en-US" smtClean="0"/>
              <a:t>2017-09-18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FBC73-C55E-499A-979C-DA925C79A8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481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76CFF-3CC3-433B-A75D-44C13793607F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A7E2A-8C8B-4AB8-8B7D-41B1B96B2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79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6B83-D715-4C2D-B950-BBB88123FB1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0643-68C7-4A72-8E69-5BCB48466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6B83-D715-4C2D-B950-BBB88123FB1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0643-68C7-4A72-8E69-5BCB48466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6B83-D715-4C2D-B950-BBB88123FB1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0643-68C7-4A72-8E69-5BCB48466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6B83-D715-4C2D-B950-BBB88123FB1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0643-68C7-4A72-8E69-5BCB48466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6B83-D715-4C2D-B950-BBB88123FB1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0643-68C7-4A72-8E69-5BCB48466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6B83-D715-4C2D-B950-BBB88123FB1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0643-68C7-4A72-8E69-5BCB48466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6B83-D715-4C2D-B950-BBB88123FB1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0643-68C7-4A72-8E69-5BCB48466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6B83-D715-4C2D-B950-BBB88123FB1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0643-68C7-4A72-8E69-5BCB48466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6B83-D715-4C2D-B950-BBB88123FB1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0643-68C7-4A72-8E69-5BCB48466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6B83-D715-4C2D-B950-BBB88123FB1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0643-68C7-4A72-8E69-5BCB48466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6B83-D715-4C2D-B950-BBB88123FB1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0643-68C7-4A72-8E69-5BCB48466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46B83-D715-4C2D-B950-BBB88123FB1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D0643-68C7-4A72-8E69-5BCB48466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2841279" y="1376772"/>
            <a:ext cx="3960440" cy="3960440"/>
          </a:xfrm>
          <a:prstGeom prst="ellipse">
            <a:avLst/>
          </a:prstGeom>
          <a:noFill/>
          <a:ln w="6350">
            <a:solidFill>
              <a:schemeClr val="tx2">
                <a:lumMod val="60000"/>
                <a:lumOff val="40000"/>
              </a:schemeClr>
            </a:solidFill>
          </a:ln>
          <a:effectLst>
            <a:glow rad="1231900">
              <a:schemeClr val="accent1">
                <a:lumMod val="7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타원 5"/>
          <p:cNvSpPr/>
          <p:nvPr/>
        </p:nvSpPr>
        <p:spPr>
          <a:xfrm>
            <a:off x="2375756" y="1251447"/>
            <a:ext cx="3816424" cy="3816424"/>
          </a:xfrm>
          <a:prstGeom prst="ellipse">
            <a:avLst/>
          </a:prstGeom>
          <a:noFill/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타원 6"/>
          <p:cNvSpPr/>
          <p:nvPr/>
        </p:nvSpPr>
        <p:spPr>
          <a:xfrm>
            <a:off x="2519772" y="1251447"/>
            <a:ext cx="3816424" cy="3816424"/>
          </a:xfrm>
          <a:prstGeom prst="ellipse">
            <a:avLst/>
          </a:prstGeom>
          <a:noFill/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2807804" y="944724"/>
            <a:ext cx="3960440" cy="3960440"/>
          </a:xfrm>
          <a:prstGeom prst="ellipse">
            <a:avLst/>
          </a:prstGeom>
          <a:noFill/>
          <a:ln w="6350">
            <a:solidFill>
              <a:schemeClr val="tx2">
                <a:lumMod val="60000"/>
                <a:lumOff val="40000"/>
              </a:schemeClr>
            </a:solidFill>
          </a:ln>
          <a:effectLst>
            <a:glow rad="1231900">
              <a:schemeClr val="accent1">
                <a:lumMod val="7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2591780" y="944724"/>
            <a:ext cx="3816424" cy="3816424"/>
          </a:xfrm>
          <a:prstGeom prst="ellipse">
            <a:avLst/>
          </a:prstGeom>
          <a:noFill/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2951820" y="1016732"/>
            <a:ext cx="3816424" cy="3816424"/>
          </a:xfrm>
          <a:prstGeom prst="ellipse">
            <a:avLst/>
          </a:prstGeom>
          <a:noFill/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3023828" y="1376772"/>
            <a:ext cx="3816424" cy="3816424"/>
          </a:xfrm>
          <a:prstGeom prst="ellipse">
            <a:avLst/>
          </a:prstGeom>
          <a:noFill/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2663788" y="1232756"/>
            <a:ext cx="3816424" cy="381642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2517152" y="1232756"/>
            <a:ext cx="3816424" cy="3816424"/>
          </a:xfrm>
          <a:prstGeom prst="ellipse">
            <a:avLst/>
          </a:prstGeom>
          <a:noFill/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1278" y="2250740"/>
            <a:ext cx="2416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prstClr val="white"/>
                </a:solidFill>
                <a:latin typeface="HY그래픽" panose="02030600000101010101" pitchFamily="18" charset="-127"/>
                <a:ea typeface="HY그래픽" panose="02030600000101010101" pitchFamily="18" charset="-127"/>
              </a:rPr>
              <a:t>한국사의 기적</a:t>
            </a:r>
            <a:endParaRPr lang="en-US" altLang="ko-KR" sz="2400" dirty="0" smtClean="0">
              <a:solidFill>
                <a:prstClr val="white"/>
              </a:solidFill>
              <a:latin typeface="HY그래픽" panose="02030600000101010101" pitchFamily="18" charset="-127"/>
              <a:ea typeface="HY그래픽" panose="02030600000101010101" pitchFamily="18" charset="-127"/>
            </a:endParaRPr>
          </a:p>
          <a:p>
            <a:endParaRPr lang="en-US" altLang="ko-KR" sz="2400" dirty="0" smtClean="0">
              <a:solidFill>
                <a:prstClr val="white"/>
              </a:solidFill>
              <a:latin typeface="BC 카드 B" pitchFamily="18" charset="-127"/>
              <a:ea typeface="BC 카드 B" pitchFamily="18" charset="-127"/>
            </a:endParaRPr>
          </a:p>
          <a:p>
            <a:r>
              <a:rPr lang="en-US" altLang="ko-KR" sz="2400" dirty="0" smtClean="0">
                <a:solidFill>
                  <a:prstClr val="white"/>
                </a:solidFill>
                <a:latin typeface="BC 카드 B" pitchFamily="18" charset="-127"/>
                <a:ea typeface="BC 카드 B" pitchFamily="18" charset="-127"/>
              </a:rPr>
              <a:t> </a:t>
            </a:r>
            <a:endParaRPr lang="ko-KR" altLang="en-US" sz="2400" dirty="0">
              <a:solidFill>
                <a:prstClr val="white"/>
              </a:solidFill>
              <a:latin typeface="BC 카드 B" pitchFamily="18" charset="-127"/>
              <a:ea typeface="BC 카드 B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54972" y="2924944"/>
            <a:ext cx="363272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spc="-150" dirty="0" smtClean="0">
                <a:solidFill>
                  <a:prstClr val="white"/>
                </a:solidFill>
                <a:latin typeface="BC 카드 B" pitchFamily="18" charset="-127"/>
                <a:ea typeface="BC 카드 B" pitchFamily="18" charset="-127"/>
              </a:rPr>
              <a:t>자랑스러운 기록유산</a:t>
            </a:r>
            <a:r>
              <a:rPr lang="en-US" altLang="ko-KR" sz="1600" spc="-150" dirty="0" smtClean="0">
                <a:solidFill>
                  <a:prstClr val="white"/>
                </a:solidFill>
                <a:latin typeface="BC 카드 B" pitchFamily="18" charset="-127"/>
                <a:ea typeface="BC 카드 B" pitchFamily="18" charset="-127"/>
              </a:rPr>
              <a:t> </a:t>
            </a:r>
          </a:p>
          <a:p>
            <a:r>
              <a:rPr lang="en-US" altLang="ko-KR" sz="1600" spc="-150" dirty="0">
                <a:solidFill>
                  <a:prstClr val="white"/>
                </a:solidFill>
                <a:latin typeface="BC 카드 B" pitchFamily="18" charset="-127"/>
                <a:ea typeface="BC 카드 B" pitchFamily="18" charset="-127"/>
              </a:rPr>
              <a:t> </a:t>
            </a:r>
            <a:r>
              <a:rPr lang="en-US" altLang="ko-KR" sz="1600" spc="-150" dirty="0" smtClean="0">
                <a:solidFill>
                  <a:prstClr val="white"/>
                </a:solidFill>
                <a:latin typeface="BC 카드 B" pitchFamily="18" charset="-127"/>
                <a:ea typeface="BC 카드 B" pitchFamily="18" charset="-127"/>
              </a:rPr>
              <a:t>                      - </a:t>
            </a:r>
            <a:r>
              <a:rPr lang="ko-KR" altLang="en-US" sz="1600" spc="-150" dirty="0" smtClean="0">
                <a:solidFill>
                  <a:prstClr val="white"/>
                </a:solidFill>
                <a:latin typeface="BC 카드 B" pitchFamily="18" charset="-127"/>
                <a:ea typeface="BC 카드 B" pitchFamily="18" charset="-127"/>
              </a:rPr>
              <a:t> 이 종 호</a:t>
            </a:r>
            <a:endParaRPr lang="ko-KR" altLang="en-US" sz="1600" spc="-150" dirty="0">
              <a:solidFill>
                <a:prstClr val="white"/>
              </a:solidFill>
              <a:latin typeface="BC 카드 B" pitchFamily="18" charset="-127"/>
              <a:ea typeface="BC 카드 B" pitchFamily="18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2994568" y="2466295"/>
            <a:ext cx="54006" cy="540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3301806" y="2466295"/>
            <a:ext cx="54006" cy="540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3587099" y="2466295"/>
            <a:ext cx="54006" cy="540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3872392" y="2466295"/>
            <a:ext cx="54006" cy="540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Picture 19" descr="중앙일보 로고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5867400"/>
            <a:ext cx="2057400" cy="650187"/>
          </a:xfrm>
          <a:prstGeom prst="rect">
            <a:avLst/>
          </a:prstGeom>
        </p:spPr>
      </p:pic>
      <p:pic>
        <p:nvPicPr>
          <p:cNvPr id="21" name="Content Placeholder 5" descr="표지 세운것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4343400"/>
            <a:ext cx="1600200" cy="229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1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9696" y="688459"/>
            <a:ext cx="266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 </a:t>
            </a:r>
            <a:r>
              <a:rPr lang="ko-KR" altLang="en-US" sz="2000" dirty="0" smtClean="0"/>
              <a:t>천주교의 전래와 부흥</a:t>
            </a:r>
            <a:endParaRPr lang="ko-KR" altLang="en-US" sz="2000" dirty="0"/>
          </a:p>
        </p:txBody>
      </p:sp>
      <p:sp>
        <p:nvSpPr>
          <p:cNvPr id="7" name="자유형 6"/>
          <p:cNvSpPr/>
          <p:nvPr/>
        </p:nvSpPr>
        <p:spPr>
          <a:xfrm>
            <a:off x="1012014" y="873125"/>
            <a:ext cx="5007786" cy="212141"/>
          </a:xfrm>
          <a:custGeom>
            <a:avLst/>
            <a:gdLst>
              <a:gd name="connsiteX0" fmla="*/ 0 w 4630522"/>
              <a:gd name="connsiteY0" fmla="*/ 0 h 212141"/>
              <a:gd name="connsiteX1" fmla="*/ 365760 w 4630522"/>
              <a:gd name="connsiteY1" fmla="*/ 0 h 212141"/>
              <a:gd name="connsiteX2" fmla="*/ 365760 w 4630522"/>
              <a:gd name="connsiteY2" fmla="*/ 212141 h 212141"/>
              <a:gd name="connsiteX3" fmla="*/ 3328416 w 4630522"/>
              <a:gd name="connsiteY3" fmla="*/ 212141 h 212141"/>
              <a:gd name="connsiteX4" fmla="*/ 3328416 w 4630522"/>
              <a:gd name="connsiteY4" fmla="*/ 0 h 212141"/>
              <a:gd name="connsiteX5" fmla="*/ 4630522 w 4630522"/>
              <a:gd name="connsiteY5" fmla="*/ 0 h 21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0522" h="212141">
                <a:moveTo>
                  <a:pt x="0" y="0"/>
                </a:moveTo>
                <a:lnTo>
                  <a:pt x="365760" y="0"/>
                </a:lnTo>
                <a:lnTo>
                  <a:pt x="365760" y="212141"/>
                </a:lnTo>
                <a:lnTo>
                  <a:pt x="3328416" y="212141"/>
                </a:lnTo>
                <a:lnTo>
                  <a:pt x="3328416" y="0"/>
                </a:lnTo>
                <a:lnTo>
                  <a:pt x="4630522" y="0"/>
                </a:lnTo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344902" y="469766"/>
            <a:ext cx="950498" cy="97803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장면</a:t>
            </a:r>
            <a:r>
              <a:rPr lang="en-US" altLang="ko-KR" dirty="0" smtClean="0">
                <a:solidFill>
                  <a:schemeClr val="bg1"/>
                </a:solidFill>
              </a:rPr>
              <a:t>7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9" name="직선 연결선 8"/>
          <p:cNvCxnSpPr>
            <a:stCxn id="4" idx="4"/>
          </p:cNvCxnSpPr>
          <p:nvPr/>
        </p:nvCxnSpPr>
        <p:spPr>
          <a:xfrm flipH="1">
            <a:off x="740947" y="1447800"/>
            <a:ext cx="79204" cy="493395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기독교 기적-천주교  200년 우표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3856" y="1462601"/>
            <a:ext cx="3182034" cy="23717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3856" y="3962400"/>
            <a:ext cx="2969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 </a:t>
            </a:r>
            <a:r>
              <a:rPr lang="en-US" altLang="ko-KR" dirty="0" smtClean="0"/>
              <a:t>-</a:t>
            </a:r>
            <a:r>
              <a:rPr lang="ko-KR" altLang="en-US" dirty="0" smtClean="0"/>
              <a:t>특징</a:t>
            </a:r>
            <a:r>
              <a:rPr lang="en-US" altLang="ko-KR" dirty="0" smtClean="0"/>
              <a:t>: </a:t>
            </a:r>
            <a:r>
              <a:rPr lang="ko-KR" altLang="en-US" dirty="0" smtClean="0"/>
              <a:t>자생적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토착적  </a:t>
            </a:r>
            <a:endParaRPr lang="en-US" altLang="ko-KR" dirty="0" smtClean="0"/>
          </a:p>
          <a:p>
            <a:r>
              <a:rPr lang="en-US" altLang="ko-KR" dirty="0" smtClean="0"/>
              <a:t>      </a:t>
            </a:r>
            <a:r>
              <a:rPr lang="ko-KR" altLang="en-US" dirty="0" smtClean="0"/>
              <a:t>이승훈</a:t>
            </a:r>
            <a:r>
              <a:rPr lang="en-US" altLang="ko-KR" dirty="0" smtClean="0"/>
              <a:t>(1784, </a:t>
            </a:r>
            <a:r>
              <a:rPr lang="ko-KR" altLang="en-US" dirty="0" smtClean="0"/>
              <a:t>첫 영세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      </a:t>
            </a:r>
            <a:r>
              <a:rPr lang="ko-KR" altLang="en-US" dirty="0" smtClean="0"/>
              <a:t>김대건 </a:t>
            </a:r>
            <a:r>
              <a:rPr lang="en-US" altLang="ko-KR" dirty="0" smtClean="0"/>
              <a:t>(1845, </a:t>
            </a:r>
            <a:r>
              <a:rPr lang="ko-KR" altLang="en-US" dirty="0" smtClean="0"/>
              <a:t>첫 신부</a:t>
            </a:r>
            <a:r>
              <a:rPr lang="en-US" altLang="ko-KR" dirty="0" smtClean="0"/>
              <a:t>)</a:t>
            </a:r>
          </a:p>
          <a:p>
            <a:pPr>
              <a:buFontTx/>
              <a:buChar char="-"/>
            </a:pPr>
            <a:endParaRPr lang="en-US" altLang="ko-KR" dirty="0" smtClean="0"/>
          </a:p>
          <a:p>
            <a:r>
              <a:rPr lang="en-US" dirty="0" smtClean="0"/>
              <a:t>  -  </a:t>
            </a:r>
            <a:r>
              <a:rPr lang="ko-KR" altLang="en-US" dirty="0" smtClean="0"/>
              <a:t>유례없는 박해와 순교</a:t>
            </a:r>
            <a:endParaRPr lang="en-US" altLang="ko-KR" dirty="0" smtClean="0"/>
          </a:p>
          <a:p>
            <a:endParaRPr lang="en-US" dirty="0" smtClean="0"/>
          </a:p>
          <a:p>
            <a:r>
              <a:rPr lang="en-US" dirty="0" smtClean="0"/>
              <a:t> - </a:t>
            </a:r>
            <a:r>
              <a:rPr lang="ko-KR" altLang="en-US" dirty="0" smtClean="0"/>
              <a:t>역사적 의미 </a:t>
            </a:r>
            <a:r>
              <a:rPr lang="en-US" altLang="ko-KR" dirty="0" smtClean="0"/>
              <a:t>: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양심과 사상의 자유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인간 존엄성에 대한 각성   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(</a:t>
            </a:r>
            <a:r>
              <a:rPr lang="ko-KR" altLang="en-US" dirty="0" smtClean="0"/>
              <a:t>자유</a:t>
            </a:r>
            <a:r>
              <a:rPr lang="en-US" altLang="ko-KR" dirty="0" smtClean="0"/>
              <a:t>,</a:t>
            </a:r>
            <a:r>
              <a:rPr lang="ko-KR" altLang="en-US" dirty="0" smtClean="0"/>
              <a:t>평등 사상 고취</a:t>
            </a:r>
            <a:r>
              <a:rPr lang="en-US" altLang="ko-KR" dirty="0" smtClean="0"/>
              <a:t>)</a:t>
            </a:r>
            <a:endParaRPr lang="en-US" dirty="0"/>
          </a:p>
        </p:txBody>
      </p:sp>
      <p:pic>
        <p:nvPicPr>
          <p:cNvPr id="11" name="Picture 9" descr="기독교 기적-천주교 전래와 박해 지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6641" y="122743"/>
            <a:ext cx="4412560" cy="650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7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9696" y="688459"/>
            <a:ext cx="2917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 </a:t>
            </a:r>
            <a:r>
              <a:rPr lang="ko-KR" altLang="en-US" sz="2000" dirty="0" smtClean="0"/>
              <a:t>기독교 전래와 시대정신</a:t>
            </a:r>
            <a:endParaRPr lang="ko-KR" altLang="en-US" sz="2000" dirty="0"/>
          </a:p>
        </p:txBody>
      </p:sp>
      <p:sp>
        <p:nvSpPr>
          <p:cNvPr id="7" name="자유형 6"/>
          <p:cNvSpPr/>
          <p:nvPr/>
        </p:nvSpPr>
        <p:spPr>
          <a:xfrm>
            <a:off x="1012014" y="873125"/>
            <a:ext cx="5007786" cy="212141"/>
          </a:xfrm>
          <a:custGeom>
            <a:avLst/>
            <a:gdLst>
              <a:gd name="connsiteX0" fmla="*/ 0 w 4630522"/>
              <a:gd name="connsiteY0" fmla="*/ 0 h 212141"/>
              <a:gd name="connsiteX1" fmla="*/ 365760 w 4630522"/>
              <a:gd name="connsiteY1" fmla="*/ 0 h 212141"/>
              <a:gd name="connsiteX2" fmla="*/ 365760 w 4630522"/>
              <a:gd name="connsiteY2" fmla="*/ 212141 h 212141"/>
              <a:gd name="connsiteX3" fmla="*/ 3328416 w 4630522"/>
              <a:gd name="connsiteY3" fmla="*/ 212141 h 212141"/>
              <a:gd name="connsiteX4" fmla="*/ 3328416 w 4630522"/>
              <a:gd name="connsiteY4" fmla="*/ 0 h 212141"/>
              <a:gd name="connsiteX5" fmla="*/ 4630522 w 4630522"/>
              <a:gd name="connsiteY5" fmla="*/ 0 h 21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0522" h="212141">
                <a:moveTo>
                  <a:pt x="0" y="0"/>
                </a:moveTo>
                <a:lnTo>
                  <a:pt x="365760" y="0"/>
                </a:lnTo>
                <a:lnTo>
                  <a:pt x="365760" y="212141"/>
                </a:lnTo>
                <a:lnTo>
                  <a:pt x="3328416" y="212141"/>
                </a:lnTo>
                <a:lnTo>
                  <a:pt x="3328416" y="0"/>
                </a:lnTo>
                <a:lnTo>
                  <a:pt x="4630522" y="0"/>
                </a:lnTo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344902" y="469766"/>
            <a:ext cx="950498" cy="97803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장면 </a:t>
            </a:r>
            <a:r>
              <a:rPr lang="en-US" altLang="ko-KR" dirty="0" smtClean="0">
                <a:solidFill>
                  <a:schemeClr val="bg1"/>
                </a:solidFill>
              </a:rPr>
              <a:t>7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9" name="직선 연결선 8"/>
          <p:cNvCxnSpPr>
            <a:stCxn id="4" idx="4"/>
          </p:cNvCxnSpPr>
          <p:nvPr/>
        </p:nvCxnSpPr>
        <p:spPr>
          <a:xfrm flipH="1">
            <a:off x="740947" y="1447800"/>
            <a:ext cx="79204" cy="493395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기독교-100주년 우표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4695" y="3584936"/>
            <a:ext cx="2599624" cy="32730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0152" y="1530334"/>
            <a:ext cx="42852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pPr>
              <a:buFontTx/>
              <a:buChar char="-"/>
            </a:pPr>
            <a:r>
              <a:rPr lang="ko-KR" altLang="en-US" sz="1600" dirty="0" smtClean="0"/>
              <a:t> 시작 </a:t>
            </a:r>
            <a:r>
              <a:rPr lang="en-US" altLang="ko-KR" sz="1600" dirty="0" smtClean="0"/>
              <a:t>: </a:t>
            </a:r>
            <a:r>
              <a:rPr lang="ko-KR" altLang="en-US" sz="1600" dirty="0" err="1" smtClean="0"/>
              <a:t>알렌</a:t>
            </a:r>
            <a:r>
              <a:rPr lang="en-US" altLang="ko-KR" sz="1600" dirty="0" smtClean="0"/>
              <a:t>(1984) </a:t>
            </a:r>
            <a:r>
              <a:rPr lang="ko-KR" altLang="en-US" sz="1600" dirty="0" smtClean="0"/>
              <a:t>의료</a:t>
            </a:r>
            <a:r>
              <a:rPr lang="en-US" altLang="ko-KR" sz="1600" dirty="0" smtClean="0"/>
              <a:t> </a:t>
            </a:r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         (</a:t>
            </a:r>
            <a:r>
              <a:rPr lang="ko-KR" altLang="en-US" sz="1600" dirty="0" smtClean="0"/>
              <a:t>민영익 </a:t>
            </a:r>
            <a:r>
              <a:rPr lang="en-US" altLang="ko-KR" sz="1600" dirty="0" smtClean="0"/>
              <a:t>/ </a:t>
            </a:r>
            <a:r>
              <a:rPr lang="ko-KR" altLang="en-US" sz="1600" dirty="0" smtClean="0"/>
              <a:t>광혜원</a:t>
            </a:r>
            <a:r>
              <a:rPr lang="en-US" altLang="ko-KR" sz="1600" dirty="0" smtClean="0"/>
              <a:t>- </a:t>
            </a:r>
            <a:r>
              <a:rPr lang="ko-KR" altLang="en-US" sz="1600" dirty="0" smtClean="0"/>
              <a:t>제중원</a:t>
            </a:r>
            <a:r>
              <a:rPr lang="en-US" altLang="ko-KR" sz="1600" dirty="0" smtClean="0"/>
              <a:t>-</a:t>
            </a:r>
            <a:r>
              <a:rPr lang="ko-KR" altLang="en-US" sz="1600" dirty="0" err="1" smtClean="0"/>
              <a:t>세브란스</a:t>
            </a:r>
            <a:r>
              <a:rPr lang="en-US" altLang="ko-KR" sz="1600" dirty="0" smtClean="0"/>
              <a:t>)</a:t>
            </a:r>
          </a:p>
          <a:p>
            <a:pPr>
              <a:buFontTx/>
              <a:buChar char="-"/>
            </a:pPr>
            <a:endParaRPr lang="en-US" altLang="ko-KR" sz="1600" dirty="0" smtClean="0"/>
          </a:p>
          <a:p>
            <a:r>
              <a:rPr lang="en-US" altLang="ko-KR" sz="1600" dirty="0" smtClean="0"/>
              <a:t>- </a:t>
            </a:r>
            <a:r>
              <a:rPr lang="ko-KR" altLang="en-US" sz="1600" dirty="0" smtClean="0"/>
              <a:t>교육 기독교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선교사 도착</a:t>
            </a:r>
            <a:r>
              <a:rPr lang="en-US" altLang="ko-KR" sz="1600" dirty="0" smtClean="0"/>
              <a:t>(1885 </a:t>
            </a:r>
            <a:r>
              <a:rPr lang="ko-KR" altLang="en-US" sz="1600" dirty="0" smtClean="0"/>
              <a:t>제물포</a:t>
            </a:r>
            <a:r>
              <a:rPr lang="en-US" altLang="ko-KR" sz="1600" dirty="0" smtClean="0"/>
              <a:t>)</a:t>
            </a:r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              </a:t>
            </a:r>
            <a:r>
              <a:rPr lang="ko-KR" altLang="en-US" sz="1600" dirty="0" smtClean="0"/>
              <a:t>아펜젤러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배재</a:t>
            </a:r>
            <a:r>
              <a:rPr lang="en-US" altLang="ko-KR" sz="1600" dirty="0" smtClean="0"/>
              <a:t> 1885)</a:t>
            </a:r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              </a:t>
            </a:r>
            <a:r>
              <a:rPr lang="ko-KR" altLang="en-US" sz="1600" dirty="0" err="1" smtClean="0"/>
              <a:t>언더우드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경신</a:t>
            </a:r>
            <a:r>
              <a:rPr lang="en-US" altLang="ko-KR" sz="1600" dirty="0" smtClean="0"/>
              <a:t> 1886)</a:t>
            </a:r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              </a:t>
            </a:r>
            <a:r>
              <a:rPr lang="ko-KR" altLang="en-US" sz="1600" dirty="0" smtClean="0"/>
              <a:t>매리 스크랜턴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이화</a:t>
            </a:r>
            <a:r>
              <a:rPr lang="en-US" altLang="ko-KR" sz="1600" dirty="0" smtClean="0"/>
              <a:t> 1886)</a:t>
            </a:r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* </a:t>
            </a:r>
            <a:r>
              <a:rPr lang="ko-KR" altLang="en-US" sz="1600" dirty="0" smtClean="0"/>
              <a:t>학교</a:t>
            </a:r>
            <a:r>
              <a:rPr lang="en-US" altLang="ko-KR" sz="1600" dirty="0" smtClean="0"/>
              <a:t>:  </a:t>
            </a:r>
            <a:r>
              <a:rPr lang="ko-KR" altLang="en-US" sz="1600" dirty="0" smtClean="0"/>
              <a:t>장로교회 </a:t>
            </a:r>
            <a:r>
              <a:rPr lang="en-US" altLang="ko-KR" sz="1600" dirty="0" smtClean="0"/>
              <a:t>719 </a:t>
            </a:r>
          </a:p>
          <a:p>
            <a:r>
              <a:rPr lang="ko-KR" altLang="en-US" sz="1600" dirty="0" smtClean="0"/>
              <a:t>                    감리교회 </a:t>
            </a:r>
            <a:r>
              <a:rPr lang="en-US" altLang="ko-KR" sz="1600" dirty="0" smtClean="0"/>
              <a:t>200</a:t>
            </a:r>
            <a:r>
              <a:rPr lang="ko-KR" altLang="en-US" sz="1600" dirty="0" err="1" smtClean="0"/>
              <a:t>여곳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(1909</a:t>
            </a:r>
            <a:r>
              <a:rPr lang="ko-KR" altLang="en-US" sz="1600" dirty="0" smtClean="0"/>
              <a:t>까지</a:t>
            </a:r>
            <a:r>
              <a:rPr lang="en-US" altLang="ko-KR" sz="1600" dirty="0" smtClean="0"/>
              <a:t>)</a:t>
            </a:r>
          </a:p>
          <a:p>
            <a:pPr>
              <a:buFontTx/>
              <a:buChar char="-"/>
            </a:pPr>
            <a:endParaRPr lang="en-US" altLang="ko-KR" sz="1600" dirty="0" smtClean="0"/>
          </a:p>
          <a:p>
            <a:pPr>
              <a:buFontTx/>
              <a:buChar char="-"/>
            </a:pPr>
            <a:r>
              <a:rPr lang="ko-KR" altLang="en-US" sz="1600" dirty="0" smtClean="0"/>
              <a:t> 민족 기독교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애국계몽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자유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평등사상 </a:t>
            </a:r>
            <a:endParaRPr lang="en-US" altLang="ko-KR" sz="1600" dirty="0" smtClean="0"/>
          </a:p>
          <a:p>
            <a:r>
              <a:rPr lang="en-US" altLang="ko-KR" sz="1600" dirty="0" smtClean="0">
                <a:solidFill>
                  <a:srgbClr val="FF0000"/>
                </a:solidFill>
              </a:rPr>
              <a:t>             </a:t>
            </a:r>
            <a:r>
              <a:rPr lang="ko-KR" altLang="en-US" sz="1600" dirty="0" smtClean="0">
                <a:solidFill>
                  <a:srgbClr val="FF0000"/>
                </a:solidFill>
              </a:rPr>
              <a:t>시대 정신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독립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민주화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통일</a:t>
            </a:r>
            <a:r>
              <a:rPr lang="en-US" altLang="ko-KR" sz="1600" dirty="0" smtClean="0"/>
              <a:t>)</a:t>
            </a:r>
          </a:p>
          <a:p>
            <a:endParaRPr lang="en-US" altLang="ko-KR" sz="1600" dirty="0" smtClean="0"/>
          </a:p>
          <a:p>
            <a:pPr>
              <a:buFontTx/>
              <a:buChar char="-"/>
            </a:pPr>
            <a:r>
              <a:rPr lang="ko-KR" altLang="en-US" sz="1600" dirty="0" smtClean="0"/>
              <a:t> 한글 대중화 </a:t>
            </a:r>
            <a:r>
              <a:rPr lang="en-US" altLang="ko-KR" sz="1600" dirty="0" smtClean="0"/>
              <a:t>:  </a:t>
            </a:r>
            <a:r>
              <a:rPr lang="ko-KR" altLang="en-US" sz="1600" dirty="0" smtClean="0"/>
              <a:t>사전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문법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성경전서</a:t>
            </a:r>
            <a:r>
              <a:rPr lang="en-US" altLang="ko-KR" sz="1600" dirty="0" smtClean="0"/>
              <a:t>(1911) </a:t>
            </a:r>
          </a:p>
          <a:p>
            <a:endParaRPr lang="en-US" altLang="ko-KR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287482" y="6488668"/>
            <a:ext cx="2611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      </a:t>
            </a:r>
            <a:endParaRPr lang="ko-KR" altLang="en-US" sz="1400" dirty="0"/>
          </a:p>
        </p:txBody>
      </p:sp>
      <p:pic>
        <p:nvPicPr>
          <p:cNvPr id="12" name="Picture 11" descr="기독교-아펜젤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8015" y="3026027"/>
            <a:ext cx="1616680" cy="2155573"/>
          </a:xfrm>
          <a:prstGeom prst="rect">
            <a:avLst/>
          </a:prstGeom>
        </p:spPr>
      </p:pic>
      <p:pic>
        <p:nvPicPr>
          <p:cNvPr id="13" name="Picture 10" descr="기독교-언더우드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0399" y="219306"/>
            <a:ext cx="4056361" cy="262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6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9696" y="688459"/>
            <a:ext cx="2916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   선비정신과 </a:t>
            </a:r>
            <a:r>
              <a:rPr lang="ko-KR" altLang="en-US" sz="2000" dirty="0" smtClean="0"/>
              <a:t>기록유산</a:t>
            </a:r>
            <a:r>
              <a:rPr lang="en-US" altLang="ko-KR" sz="2000" dirty="0" smtClean="0"/>
              <a:t>(1)</a:t>
            </a:r>
            <a:endParaRPr lang="ko-KR" altLang="en-US" sz="2000" dirty="0"/>
          </a:p>
        </p:txBody>
      </p:sp>
      <p:sp>
        <p:nvSpPr>
          <p:cNvPr id="7" name="자유형 6"/>
          <p:cNvSpPr/>
          <p:nvPr/>
        </p:nvSpPr>
        <p:spPr>
          <a:xfrm>
            <a:off x="1012014" y="873125"/>
            <a:ext cx="4630522" cy="212141"/>
          </a:xfrm>
          <a:custGeom>
            <a:avLst/>
            <a:gdLst>
              <a:gd name="connsiteX0" fmla="*/ 0 w 4630522"/>
              <a:gd name="connsiteY0" fmla="*/ 0 h 212141"/>
              <a:gd name="connsiteX1" fmla="*/ 365760 w 4630522"/>
              <a:gd name="connsiteY1" fmla="*/ 0 h 212141"/>
              <a:gd name="connsiteX2" fmla="*/ 365760 w 4630522"/>
              <a:gd name="connsiteY2" fmla="*/ 212141 h 212141"/>
              <a:gd name="connsiteX3" fmla="*/ 3328416 w 4630522"/>
              <a:gd name="connsiteY3" fmla="*/ 212141 h 212141"/>
              <a:gd name="connsiteX4" fmla="*/ 3328416 w 4630522"/>
              <a:gd name="connsiteY4" fmla="*/ 0 h 212141"/>
              <a:gd name="connsiteX5" fmla="*/ 4630522 w 4630522"/>
              <a:gd name="connsiteY5" fmla="*/ 0 h 21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0522" h="212141">
                <a:moveTo>
                  <a:pt x="0" y="0"/>
                </a:moveTo>
                <a:lnTo>
                  <a:pt x="365760" y="0"/>
                </a:lnTo>
                <a:lnTo>
                  <a:pt x="365760" y="212141"/>
                </a:lnTo>
                <a:lnTo>
                  <a:pt x="3328416" y="212141"/>
                </a:lnTo>
                <a:lnTo>
                  <a:pt x="3328416" y="0"/>
                </a:lnTo>
                <a:lnTo>
                  <a:pt x="4630522" y="0"/>
                </a:lnTo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344902" y="469766"/>
            <a:ext cx="950498" cy="97803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장면</a:t>
            </a:r>
            <a:r>
              <a:rPr lang="en-US" altLang="ko-KR" dirty="0" smtClean="0">
                <a:solidFill>
                  <a:schemeClr val="bg1"/>
                </a:solidFill>
              </a:rPr>
              <a:t>6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9" name="직선 연결선 8"/>
          <p:cNvCxnSpPr>
            <a:stCxn id="4" idx="4"/>
          </p:cNvCxnSpPr>
          <p:nvPr/>
        </p:nvCxnSpPr>
        <p:spPr>
          <a:xfrm flipH="1">
            <a:off x="740947" y="1447800"/>
            <a:ext cx="79204" cy="493395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내용 개체 틀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51" y="1703739"/>
            <a:ext cx="8376283" cy="3273297"/>
          </a:xfrm>
        </p:spPr>
      </p:pic>
      <p:sp>
        <p:nvSpPr>
          <p:cNvPr id="10" name="TextBox 9"/>
          <p:cNvSpPr txBox="1"/>
          <p:nvPr/>
        </p:nvSpPr>
        <p:spPr>
          <a:xfrm>
            <a:off x="5410200" y="9906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</a:t>
            </a:r>
            <a:r>
              <a:rPr lang="ko-KR" altLang="en-US" sz="1600" dirty="0" smtClean="0"/>
              <a:t>한국 </a:t>
            </a:r>
            <a:r>
              <a:rPr lang="en-US" altLang="ko-KR" sz="1600" dirty="0" smtClean="0"/>
              <a:t>13(</a:t>
            </a:r>
            <a:r>
              <a:rPr lang="ko-KR" altLang="en-US" sz="1600" dirty="0" smtClean="0"/>
              <a:t>세계 </a:t>
            </a:r>
            <a:r>
              <a:rPr lang="en-US" altLang="ko-KR" sz="1600" dirty="0" smtClean="0"/>
              <a:t>3~4</a:t>
            </a:r>
            <a:r>
              <a:rPr lang="ko-KR" altLang="en-US" sz="1600" dirty="0" smtClean="0"/>
              <a:t>번째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아시아 최다</a:t>
            </a:r>
            <a:r>
              <a:rPr lang="en-US" altLang="ko-KR" sz="1600" dirty="0" smtClean="0"/>
              <a:t>)</a:t>
            </a:r>
          </a:p>
          <a:p>
            <a:r>
              <a:rPr lang="en-US" altLang="ko-KR" sz="1600" dirty="0" smtClean="0"/>
              <a:t>-</a:t>
            </a:r>
            <a:r>
              <a:rPr lang="ko-KR" altLang="en-US" sz="1600" dirty="0" smtClean="0"/>
              <a:t>중국 </a:t>
            </a:r>
            <a:r>
              <a:rPr lang="en-US" altLang="ko-KR" sz="1600" dirty="0" smtClean="0"/>
              <a:t>10, </a:t>
            </a:r>
            <a:r>
              <a:rPr lang="ko-KR" altLang="en-US" sz="1600" dirty="0" smtClean="0"/>
              <a:t>일본 </a:t>
            </a:r>
            <a:r>
              <a:rPr lang="en-US" altLang="ko-KR" sz="1600" dirty="0" smtClean="0"/>
              <a:t>5</a:t>
            </a:r>
            <a:r>
              <a:rPr lang="ko-KR" altLang="en-US" sz="1600" dirty="0" smtClean="0"/>
              <a:t> </a:t>
            </a:r>
            <a:endParaRPr lang="en-US" sz="1600" dirty="0"/>
          </a:p>
        </p:txBody>
      </p:sp>
      <p:pic>
        <p:nvPicPr>
          <p:cNvPr id="11" name="내용 개체 틀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208591"/>
            <a:ext cx="2312779" cy="1447800"/>
          </a:xfrm>
          <a:prstGeom prst="rect">
            <a:avLst/>
          </a:prstGeom>
        </p:spPr>
      </p:pic>
      <p:pic>
        <p:nvPicPr>
          <p:cNvPr id="13" name="내용 개체 틀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411" y="5105400"/>
            <a:ext cx="3366977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0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9696" y="688459"/>
            <a:ext cx="3068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 선비정신과 기록 유산</a:t>
            </a:r>
            <a:r>
              <a:rPr lang="en-US" altLang="ko-KR" sz="2000" dirty="0" smtClean="0"/>
              <a:t>(2)</a:t>
            </a:r>
            <a:endParaRPr lang="ko-KR" altLang="en-US" sz="2000" dirty="0"/>
          </a:p>
        </p:txBody>
      </p:sp>
      <p:sp>
        <p:nvSpPr>
          <p:cNvPr id="7" name="자유형 6"/>
          <p:cNvSpPr/>
          <p:nvPr/>
        </p:nvSpPr>
        <p:spPr>
          <a:xfrm>
            <a:off x="1012014" y="873125"/>
            <a:ext cx="4630522" cy="212141"/>
          </a:xfrm>
          <a:custGeom>
            <a:avLst/>
            <a:gdLst>
              <a:gd name="connsiteX0" fmla="*/ 0 w 4630522"/>
              <a:gd name="connsiteY0" fmla="*/ 0 h 212141"/>
              <a:gd name="connsiteX1" fmla="*/ 365760 w 4630522"/>
              <a:gd name="connsiteY1" fmla="*/ 0 h 212141"/>
              <a:gd name="connsiteX2" fmla="*/ 365760 w 4630522"/>
              <a:gd name="connsiteY2" fmla="*/ 212141 h 212141"/>
              <a:gd name="connsiteX3" fmla="*/ 3328416 w 4630522"/>
              <a:gd name="connsiteY3" fmla="*/ 212141 h 212141"/>
              <a:gd name="connsiteX4" fmla="*/ 3328416 w 4630522"/>
              <a:gd name="connsiteY4" fmla="*/ 0 h 212141"/>
              <a:gd name="connsiteX5" fmla="*/ 4630522 w 4630522"/>
              <a:gd name="connsiteY5" fmla="*/ 0 h 21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0522" h="212141">
                <a:moveTo>
                  <a:pt x="0" y="0"/>
                </a:moveTo>
                <a:lnTo>
                  <a:pt x="365760" y="0"/>
                </a:lnTo>
                <a:lnTo>
                  <a:pt x="365760" y="212141"/>
                </a:lnTo>
                <a:lnTo>
                  <a:pt x="3328416" y="212141"/>
                </a:lnTo>
                <a:lnTo>
                  <a:pt x="3328416" y="0"/>
                </a:lnTo>
                <a:lnTo>
                  <a:pt x="4630522" y="0"/>
                </a:lnTo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344902" y="469766"/>
            <a:ext cx="950498" cy="97803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장면 </a:t>
            </a:r>
            <a:r>
              <a:rPr lang="en-US" altLang="ko-KR" dirty="0" smtClean="0">
                <a:solidFill>
                  <a:schemeClr val="bg1"/>
                </a:solidFill>
              </a:rPr>
              <a:t>6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9" name="직선 연결선 8"/>
          <p:cNvCxnSpPr>
            <a:stCxn id="4" idx="4"/>
          </p:cNvCxnSpPr>
          <p:nvPr/>
        </p:nvCxnSpPr>
        <p:spPr>
          <a:xfrm flipH="1">
            <a:off x="740947" y="1447800"/>
            <a:ext cx="79204" cy="493395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3999"/>
            <a:ext cx="8466674" cy="3501897"/>
          </a:xfrm>
        </p:spPr>
      </p:pic>
      <p:pic>
        <p:nvPicPr>
          <p:cNvPr id="11" name="내용 개체 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475" y="5181600"/>
            <a:ext cx="2133600" cy="1548994"/>
          </a:xfrm>
          <a:prstGeom prst="rect">
            <a:avLst/>
          </a:prstGeom>
        </p:spPr>
      </p:pic>
      <p:pic>
        <p:nvPicPr>
          <p:cNvPr id="12" name="Content Placeholder 3" descr="기록문화-일성록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5232197"/>
            <a:ext cx="262109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0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9696" y="688459"/>
            <a:ext cx="2874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기록 유산</a:t>
            </a:r>
            <a:r>
              <a:rPr lang="en-US" altLang="ko-KR" dirty="0" smtClean="0"/>
              <a:t>-</a:t>
            </a:r>
            <a:r>
              <a:rPr lang="ko-KR" altLang="en-US" dirty="0" smtClean="0"/>
              <a:t>조선왕조실록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7" name="자유형 6"/>
          <p:cNvSpPr/>
          <p:nvPr/>
        </p:nvSpPr>
        <p:spPr>
          <a:xfrm>
            <a:off x="1012014" y="873125"/>
            <a:ext cx="4630522" cy="212141"/>
          </a:xfrm>
          <a:custGeom>
            <a:avLst/>
            <a:gdLst>
              <a:gd name="connsiteX0" fmla="*/ 0 w 4630522"/>
              <a:gd name="connsiteY0" fmla="*/ 0 h 212141"/>
              <a:gd name="connsiteX1" fmla="*/ 365760 w 4630522"/>
              <a:gd name="connsiteY1" fmla="*/ 0 h 212141"/>
              <a:gd name="connsiteX2" fmla="*/ 365760 w 4630522"/>
              <a:gd name="connsiteY2" fmla="*/ 212141 h 212141"/>
              <a:gd name="connsiteX3" fmla="*/ 3328416 w 4630522"/>
              <a:gd name="connsiteY3" fmla="*/ 212141 h 212141"/>
              <a:gd name="connsiteX4" fmla="*/ 3328416 w 4630522"/>
              <a:gd name="connsiteY4" fmla="*/ 0 h 212141"/>
              <a:gd name="connsiteX5" fmla="*/ 4630522 w 4630522"/>
              <a:gd name="connsiteY5" fmla="*/ 0 h 21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0522" h="212141">
                <a:moveTo>
                  <a:pt x="0" y="0"/>
                </a:moveTo>
                <a:lnTo>
                  <a:pt x="365760" y="0"/>
                </a:lnTo>
                <a:lnTo>
                  <a:pt x="365760" y="212141"/>
                </a:lnTo>
                <a:lnTo>
                  <a:pt x="3328416" y="212141"/>
                </a:lnTo>
                <a:lnTo>
                  <a:pt x="3328416" y="0"/>
                </a:lnTo>
                <a:lnTo>
                  <a:pt x="4630522" y="0"/>
                </a:lnTo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344902" y="469766"/>
            <a:ext cx="950498" cy="97803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장면 </a:t>
            </a:r>
            <a:r>
              <a:rPr lang="en-US" altLang="ko-KR" dirty="0" smtClean="0">
                <a:solidFill>
                  <a:schemeClr val="bg1"/>
                </a:solidFill>
              </a:rPr>
              <a:t>6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9" name="직선 연결선 8"/>
          <p:cNvCxnSpPr>
            <a:stCxn id="4" idx="4"/>
          </p:cNvCxnSpPr>
          <p:nvPr/>
        </p:nvCxnSpPr>
        <p:spPr>
          <a:xfrm flipH="1">
            <a:off x="740947" y="1447800"/>
            <a:ext cx="79204" cy="493395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17526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조선왕조실록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endParaRPr lang="en-US" altLang="ko-KR" dirty="0" smtClean="0"/>
          </a:p>
          <a:p>
            <a:r>
              <a:rPr lang="en-US" sz="1600" dirty="0" smtClean="0"/>
              <a:t>  - </a:t>
            </a:r>
            <a:r>
              <a:rPr lang="ko-KR" altLang="en-US" sz="1600" dirty="0" smtClean="0"/>
              <a:t>태조</a:t>
            </a:r>
            <a:r>
              <a:rPr lang="en-US" altLang="ko-KR" sz="1600" dirty="0" smtClean="0"/>
              <a:t>~</a:t>
            </a:r>
            <a:r>
              <a:rPr lang="ko-KR" altLang="en-US" sz="1600" dirty="0" smtClean="0"/>
              <a:t>철종 </a:t>
            </a:r>
            <a:r>
              <a:rPr lang="en-US" sz="1600" dirty="0" smtClean="0"/>
              <a:t>25</a:t>
            </a:r>
            <a:r>
              <a:rPr lang="ko-KR" altLang="en-US" sz="1600" dirty="0" smtClean="0"/>
              <a:t>대 왕 </a:t>
            </a:r>
            <a:r>
              <a:rPr lang="en-US" altLang="ko-KR" sz="1600" dirty="0" smtClean="0"/>
              <a:t>472</a:t>
            </a:r>
            <a:r>
              <a:rPr lang="ko-KR" altLang="en-US" sz="1600" dirty="0" smtClean="0"/>
              <a:t>년</a:t>
            </a:r>
            <a:endParaRPr lang="en-US" altLang="ko-KR" sz="1600" dirty="0" smtClean="0"/>
          </a:p>
          <a:p>
            <a:r>
              <a:rPr lang="en-US" altLang="ko-KR" sz="1600" dirty="0" smtClean="0"/>
              <a:t>     </a:t>
            </a:r>
            <a:r>
              <a:rPr lang="ko-KR" altLang="en-US" sz="1600" dirty="0" smtClean="0"/>
              <a:t>대기록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아파트 </a:t>
            </a:r>
            <a:r>
              <a:rPr lang="en-US" altLang="ko-KR" sz="1600" dirty="0" smtClean="0"/>
              <a:t>12</a:t>
            </a:r>
            <a:r>
              <a:rPr lang="ko-KR" altLang="en-US" sz="1600" dirty="0" smtClean="0"/>
              <a:t>층 높이</a:t>
            </a:r>
            <a:r>
              <a:rPr lang="en-US" altLang="ko-KR" sz="1600" dirty="0" smtClean="0"/>
              <a:t>)</a:t>
            </a:r>
          </a:p>
          <a:p>
            <a:endParaRPr lang="en-US" altLang="ko-KR" sz="1600" dirty="0" smtClean="0"/>
          </a:p>
          <a:p>
            <a:pPr>
              <a:buFontTx/>
              <a:buChar char="-"/>
            </a:pPr>
            <a:r>
              <a:rPr lang="ko-KR" altLang="en-US" sz="1600" dirty="0" smtClean="0"/>
              <a:t>  내용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조선시대 종합 백과사전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- </a:t>
            </a:r>
            <a:r>
              <a:rPr lang="ko-KR" altLang="en-US" sz="1600" dirty="0" smtClean="0"/>
              <a:t>가치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객관성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공정성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다양성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보존 노력</a:t>
            </a:r>
            <a:r>
              <a:rPr lang="en-US" altLang="ko-KR" sz="1600" dirty="0" smtClean="0"/>
              <a:t> 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-</a:t>
            </a:r>
            <a:r>
              <a:rPr lang="ko-KR" altLang="en-US" sz="1600" dirty="0" smtClean="0"/>
              <a:t>편찬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사관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종</a:t>
            </a:r>
            <a:r>
              <a:rPr lang="en-US" altLang="ko-KR" sz="1600" dirty="0" smtClean="0"/>
              <a:t>7</a:t>
            </a:r>
            <a:r>
              <a:rPr lang="ko-KR" altLang="en-US" sz="1600" dirty="0" smtClean="0"/>
              <a:t>품</a:t>
            </a:r>
            <a:r>
              <a:rPr lang="en-US" altLang="ko-KR" sz="1600" dirty="0" smtClean="0"/>
              <a:t>), </a:t>
            </a:r>
            <a:r>
              <a:rPr lang="ko-KR" altLang="en-US" sz="1600" dirty="0" smtClean="0"/>
              <a:t>사초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시정기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일기 등  종합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- </a:t>
            </a:r>
            <a:r>
              <a:rPr lang="ko-KR" altLang="en-US" sz="1600" dirty="0" smtClean="0"/>
              <a:t>종류 </a:t>
            </a:r>
            <a:r>
              <a:rPr lang="en-US" altLang="ko-KR" sz="1600" dirty="0" smtClean="0"/>
              <a:t>:  </a:t>
            </a:r>
            <a:r>
              <a:rPr lang="ko-KR" altLang="en-US" sz="1600" dirty="0" smtClean="0"/>
              <a:t>실록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일기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수정실록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선조</a:t>
            </a:r>
            <a:r>
              <a:rPr lang="en-US" altLang="ko-KR" sz="1600" dirty="0" smtClean="0"/>
              <a:t>)</a:t>
            </a:r>
          </a:p>
          <a:p>
            <a:r>
              <a:rPr lang="en-US" altLang="ko-KR" dirty="0" smtClean="0"/>
              <a:t>    </a:t>
            </a:r>
            <a:endParaRPr lang="en-US" dirty="0"/>
          </a:p>
        </p:txBody>
      </p:sp>
      <p:pic>
        <p:nvPicPr>
          <p:cNvPr id="11" name="Content Placeholder 3" descr="기록문화-조선왕조실록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4828" y="304800"/>
            <a:ext cx="4324788" cy="378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1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9696" y="688459"/>
            <a:ext cx="2837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선비정신과 기록유산</a:t>
            </a:r>
            <a:r>
              <a:rPr lang="en-US" altLang="ko-KR" sz="2000" dirty="0" smtClean="0"/>
              <a:t>(3)</a:t>
            </a:r>
            <a:endParaRPr lang="ko-KR" altLang="en-US" sz="2000" dirty="0"/>
          </a:p>
        </p:txBody>
      </p:sp>
      <p:sp>
        <p:nvSpPr>
          <p:cNvPr id="7" name="자유형 6"/>
          <p:cNvSpPr/>
          <p:nvPr/>
        </p:nvSpPr>
        <p:spPr>
          <a:xfrm>
            <a:off x="1012014" y="873125"/>
            <a:ext cx="4630522" cy="212141"/>
          </a:xfrm>
          <a:custGeom>
            <a:avLst/>
            <a:gdLst>
              <a:gd name="connsiteX0" fmla="*/ 0 w 4630522"/>
              <a:gd name="connsiteY0" fmla="*/ 0 h 212141"/>
              <a:gd name="connsiteX1" fmla="*/ 365760 w 4630522"/>
              <a:gd name="connsiteY1" fmla="*/ 0 h 212141"/>
              <a:gd name="connsiteX2" fmla="*/ 365760 w 4630522"/>
              <a:gd name="connsiteY2" fmla="*/ 212141 h 212141"/>
              <a:gd name="connsiteX3" fmla="*/ 3328416 w 4630522"/>
              <a:gd name="connsiteY3" fmla="*/ 212141 h 212141"/>
              <a:gd name="connsiteX4" fmla="*/ 3328416 w 4630522"/>
              <a:gd name="connsiteY4" fmla="*/ 0 h 212141"/>
              <a:gd name="connsiteX5" fmla="*/ 4630522 w 4630522"/>
              <a:gd name="connsiteY5" fmla="*/ 0 h 21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0522" h="212141">
                <a:moveTo>
                  <a:pt x="0" y="0"/>
                </a:moveTo>
                <a:lnTo>
                  <a:pt x="365760" y="0"/>
                </a:lnTo>
                <a:lnTo>
                  <a:pt x="365760" y="212141"/>
                </a:lnTo>
                <a:lnTo>
                  <a:pt x="3328416" y="212141"/>
                </a:lnTo>
                <a:lnTo>
                  <a:pt x="3328416" y="0"/>
                </a:lnTo>
                <a:lnTo>
                  <a:pt x="4630522" y="0"/>
                </a:lnTo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344902" y="469766"/>
            <a:ext cx="950498" cy="97803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장면 </a:t>
            </a:r>
            <a:r>
              <a:rPr lang="en-US" altLang="ko-KR" dirty="0" smtClean="0">
                <a:solidFill>
                  <a:schemeClr val="bg1"/>
                </a:solidFill>
              </a:rPr>
              <a:t>6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9" name="직선 연결선 8"/>
          <p:cNvCxnSpPr>
            <a:stCxn id="4" idx="4"/>
          </p:cNvCxnSpPr>
          <p:nvPr/>
        </p:nvCxnSpPr>
        <p:spPr>
          <a:xfrm flipH="1">
            <a:off x="740947" y="1447800"/>
            <a:ext cx="79204" cy="493395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10" descr="세계기록유산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1999" y="1752600"/>
            <a:ext cx="8409941" cy="3200400"/>
          </a:xfrm>
        </p:spPr>
      </p:pic>
      <p:sp>
        <p:nvSpPr>
          <p:cNvPr id="8" name="Rectangle 7"/>
          <p:cNvSpPr/>
          <p:nvPr/>
        </p:nvSpPr>
        <p:spPr>
          <a:xfrm>
            <a:off x="6629400" y="533400"/>
            <a:ext cx="205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조선시대 </a:t>
            </a:r>
            <a:r>
              <a:rPr lang="en-US" altLang="ko-KR" dirty="0" smtClean="0"/>
              <a:t>8</a:t>
            </a:r>
            <a:r>
              <a:rPr lang="ko-KR" altLang="en-US" dirty="0" smtClean="0"/>
              <a:t>건</a:t>
            </a:r>
            <a:endParaRPr lang="en-US" altLang="ko-KR" dirty="0" smtClean="0"/>
          </a:p>
          <a:p>
            <a:r>
              <a:rPr lang="en-US" altLang="ko-KR" dirty="0" smtClean="0"/>
              <a:t>-</a:t>
            </a:r>
            <a:r>
              <a:rPr lang="ko-KR" altLang="en-US" dirty="0" smtClean="0"/>
              <a:t>고려 시대 </a:t>
            </a:r>
            <a:r>
              <a:rPr lang="en-US" altLang="ko-KR" dirty="0" smtClean="0"/>
              <a:t>2</a:t>
            </a:r>
            <a:r>
              <a:rPr lang="ko-KR" altLang="en-US" dirty="0" smtClean="0"/>
              <a:t>건</a:t>
            </a:r>
            <a:endParaRPr lang="en-US" altLang="ko-KR" dirty="0" smtClean="0"/>
          </a:p>
          <a:p>
            <a:r>
              <a:rPr lang="en-US" altLang="ko-KR" dirty="0" smtClean="0"/>
              <a:t>-</a:t>
            </a:r>
            <a:r>
              <a:rPr lang="ko-KR" altLang="en-US" dirty="0" smtClean="0"/>
              <a:t>현대기록물 </a:t>
            </a:r>
            <a:r>
              <a:rPr lang="en-US" altLang="ko-KR" dirty="0" smtClean="0"/>
              <a:t>3</a:t>
            </a:r>
            <a:r>
              <a:rPr lang="ko-KR" altLang="en-US" dirty="0" smtClean="0"/>
              <a:t>건</a:t>
            </a:r>
            <a:endParaRPr lang="en-US" dirty="0"/>
          </a:p>
        </p:txBody>
      </p:sp>
      <p:pic>
        <p:nvPicPr>
          <p:cNvPr id="10" name="Picture 9" descr="기록문화-유교책판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5136094"/>
            <a:ext cx="2743200" cy="1618488"/>
          </a:xfrm>
          <a:prstGeom prst="rect">
            <a:avLst/>
          </a:prstGeom>
        </p:spPr>
      </p:pic>
      <p:pic>
        <p:nvPicPr>
          <p:cNvPr id="12" name="내용 개체 틀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248870"/>
            <a:ext cx="1758462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0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9696" y="688459"/>
            <a:ext cx="3345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    기록유산</a:t>
            </a:r>
            <a:r>
              <a:rPr lang="en-US" altLang="ko-KR" sz="2000" dirty="0" smtClean="0"/>
              <a:t>-</a:t>
            </a:r>
            <a:r>
              <a:rPr lang="ko-KR" altLang="en-US" sz="2000" dirty="0" smtClean="0"/>
              <a:t>조선왕조실록</a:t>
            </a:r>
            <a:r>
              <a:rPr lang="en-US" altLang="ko-KR" sz="2000" dirty="0" smtClean="0"/>
              <a:t>(2)</a:t>
            </a:r>
            <a:endParaRPr lang="ko-KR" altLang="en-US" sz="2000" dirty="0"/>
          </a:p>
        </p:txBody>
      </p:sp>
      <p:sp>
        <p:nvSpPr>
          <p:cNvPr id="7" name="자유형 6"/>
          <p:cNvSpPr/>
          <p:nvPr/>
        </p:nvSpPr>
        <p:spPr>
          <a:xfrm>
            <a:off x="1310640" y="881425"/>
            <a:ext cx="4630522" cy="212141"/>
          </a:xfrm>
          <a:custGeom>
            <a:avLst/>
            <a:gdLst>
              <a:gd name="connsiteX0" fmla="*/ 0 w 4630522"/>
              <a:gd name="connsiteY0" fmla="*/ 0 h 212141"/>
              <a:gd name="connsiteX1" fmla="*/ 365760 w 4630522"/>
              <a:gd name="connsiteY1" fmla="*/ 0 h 212141"/>
              <a:gd name="connsiteX2" fmla="*/ 365760 w 4630522"/>
              <a:gd name="connsiteY2" fmla="*/ 212141 h 212141"/>
              <a:gd name="connsiteX3" fmla="*/ 3328416 w 4630522"/>
              <a:gd name="connsiteY3" fmla="*/ 212141 h 212141"/>
              <a:gd name="connsiteX4" fmla="*/ 3328416 w 4630522"/>
              <a:gd name="connsiteY4" fmla="*/ 0 h 212141"/>
              <a:gd name="connsiteX5" fmla="*/ 4630522 w 4630522"/>
              <a:gd name="connsiteY5" fmla="*/ 0 h 21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0522" h="212141">
                <a:moveTo>
                  <a:pt x="0" y="0"/>
                </a:moveTo>
                <a:lnTo>
                  <a:pt x="365760" y="0"/>
                </a:lnTo>
                <a:lnTo>
                  <a:pt x="365760" y="212141"/>
                </a:lnTo>
                <a:lnTo>
                  <a:pt x="3328416" y="212141"/>
                </a:lnTo>
                <a:lnTo>
                  <a:pt x="3328416" y="0"/>
                </a:lnTo>
                <a:lnTo>
                  <a:pt x="4630522" y="0"/>
                </a:lnTo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344902" y="469766"/>
            <a:ext cx="950498" cy="97803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장면 </a:t>
            </a:r>
            <a:r>
              <a:rPr lang="en-US" altLang="ko-KR" dirty="0" smtClean="0">
                <a:solidFill>
                  <a:schemeClr val="bg1"/>
                </a:solidFill>
              </a:rPr>
              <a:t>6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9" name="직선 연결선 8"/>
          <p:cNvCxnSpPr>
            <a:stCxn id="4" idx="4"/>
          </p:cNvCxnSpPr>
          <p:nvPr/>
        </p:nvCxnSpPr>
        <p:spPr>
          <a:xfrm flipH="1">
            <a:off x="740947" y="1447800"/>
            <a:ext cx="79204" cy="493395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 descr="실록보관 5대사고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8200" y="62270"/>
            <a:ext cx="4300244" cy="6553200"/>
          </a:xfrm>
        </p:spPr>
      </p:pic>
      <p:sp>
        <p:nvSpPr>
          <p:cNvPr id="12" name="TextBox 11"/>
          <p:cNvSpPr txBox="1"/>
          <p:nvPr/>
        </p:nvSpPr>
        <p:spPr>
          <a:xfrm>
            <a:off x="914400" y="1752600"/>
            <a:ext cx="4267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보존 과정</a:t>
            </a:r>
            <a:endParaRPr lang="en-US" altLang="ko-KR" b="1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고려실록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초조대장경 등 소실 아픔</a:t>
            </a:r>
            <a:r>
              <a:rPr lang="en-US" altLang="ko-KR" dirty="0" smtClean="0"/>
              <a:t>)</a:t>
            </a:r>
          </a:p>
          <a:p>
            <a:r>
              <a:rPr lang="en-US" sz="1600" dirty="0" smtClean="0"/>
              <a:t> </a:t>
            </a:r>
          </a:p>
          <a:p>
            <a:r>
              <a:rPr lang="en-US" sz="1600" dirty="0" smtClean="0"/>
              <a:t> - </a:t>
            </a:r>
            <a:r>
              <a:rPr lang="ko-KR" altLang="en-US" sz="1600" dirty="0" smtClean="0"/>
              <a:t>조선 초 </a:t>
            </a:r>
            <a:r>
              <a:rPr lang="en-US" sz="1600" dirty="0" smtClean="0"/>
              <a:t>4</a:t>
            </a:r>
            <a:r>
              <a:rPr lang="ko-KR" altLang="en-US" sz="1600" dirty="0" smtClean="0"/>
              <a:t>대사고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史庫</a:t>
            </a:r>
            <a:r>
              <a:rPr lang="en-US" altLang="ko-KR" sz="1600" dirty="0" smtClean="0"/>
              <a:t>)</a:t>
            </a:r>
          </a:p>
          <a:p>
            <a:r>
              <a:rPr lang="en-US" sz="1600" dirty="0" smtClean="0"/>
              <a:t>      </a:t>
            </a:r>
            <a:r>
              <a:rPr lang="ko-KR" altLang="en-US" sz="1600" dirty="0" smtClean="0"/>
              <a:t>한양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춘추관</a:t>
            </a:r>
            <a:r>
              <a:rPr lang="en-US" altLang="ko-KR" sz="1600" dirty="0" smtClean="0"/>
              <a:t>), </a:t>
            </a:r>
            <a:r>
              <a:rPr lang="ko-KR" altLang="en-US" sz="1600" dirty="0" smtClean="0"/>
              <a:t>충주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전주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성주</a:t>
            </a:r>
            <a:endParaRPr lang="en-US" altLang="ko-KR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  -</a:t>
            </a:r>
            <a:r>
              <a:rPr lang="ko-KR" altLang="en-US" sz="1600" dirty="0" smtClean="0"/>
              <a:t>임진왜란 거치며 전주만 남음</a:t>
            </a:r>
            <a:endParaRPr lang="en-US" altLang="ko-KR" sz="1600" dirty="0" smtClean="0"/>
          </a:p>
          <a:p>
            <a:r>
              <a:rPr lang="en-US" altLang="ko-KR" sz="1600" dirty="0" smtClean="0"/>
              <a:t>    (</a:t>
            </a:r>
            <a:r>
              <a:rPr lang="ko-KR" altLang="en-US" sz="1600" dirty="0" smtClean="0"/>
              <a:t>선비 손홍록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안이의 노력</a:t>
            </a:r>
            <a:r>
              <a:rPr lang="en-US" altLang="ko-KR" sz="1600" dirty="0" smtClean="0"/>
              <a:t>)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- </a:t>
            </a:r>
            <a:r>
              <a:rPr lang="ko-KR" altLang="en-US" sz="1600" dirty="0" smtClean="0"/>
              <a:t>광해군 때 필사 복원</a:t>
            </a:r>
            <a:r>
              <a:rPr lang="en-US" altLang="ko-KR" sz="1600" dirty="0" smtClean="0"/>
              <a:t>,  5</a:t>
            </a:r>
            <a:r>
              <a:rPr lang="ko-KR" altLang="en-US" sz="1600" dirty="0" smtClean="0"/>
              <a:t>대 사고 설치</a:t>
            </a:r>
            <a:endParaRPr lang="en-US" altLang="ko-KR" sz="1600" dirty="0" smtClean="0"/>
          </a:p>
          <a:p>
            <a:r>
              <a:rPr lang="en-US" altLang="ko-KR" sz="1600" dirty="0" smtClean="0"/>
              <a:t>                                             * </a:t>
            </a:r>
            <a:r>
              <a:rPr lang="ko-KR" altLang="en-US" sz="1600" dirty="0" smtClean="0"/>
              <a:t>수호사찰</a:t>
            </a:r>
            <a:endParaRPr lang="en-US" altLang="ko-KR" sz="1600" dirty="0" smtClean="0"/>
          </a:p>
          <a:p>
            <a:r>
              <a:rPr lang="en-US" sz="1600" dirty="0" smtClean="0"/>
              <a:t>     1. </a:t>
            </a:r>
            <a:r>
              <a:rPr lang="ko-KR" altLang="en-US" sz="1600" dirty="0" smtClean="0"/>
              <a:t>한양 춘추관</a:t>
            </a:r>
            <a:r>
              <a:rPr lang="en-US" altLang="ko-KR" sz="1600" dirty="0" smtClean="0"/>
              <a:t>,</a:t>
            </a:r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   </a:t>
            </a:r>
            <a:r>
              <a:rPr lang="en-US" altLang="ko-KR" sz="1600" dirty="0" smtClean="0"/>
              <a:t>2. </a:t>
            </a:r>
            <a:r>
              <a:rPr lang="ko-KR" altLang="en-US" sz="1600" dirty="0" smtClean="0"/>
              <a:t>마니산</a:t>
            </a:r>
            <a:r>
              <a:rPr lang="en-US" altLang="ko-KR" sz="1600" dirty="0" smtClean="0"/>
              <a:t>)</a:t>
            </a:r>
            <a:r>
              <a:rPr lang="en-US" altLang="ko-KR" sz="1600" dirty="0" smtClean="0">
                <a:sym typeface="Wingdings" pitchFamily="2" charset="2"/>
              </a:rPr>
              <a:t></a:t>
            </a:r>
            <a:r>
              <a:rPr lang="ko-KR" altLang="en-US" sz="1600" dirty="0" err="1" smtClean="0"/>
              <a:t>정족산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전등사</a:t>
            </a:r>
            <a:r>
              <a:rPr lang="en-US" altLang="ko-KR" sz="1600" dirty="0" smtClean="0"/>
              <a:t>)</a:t>
            </a:r>
          </a:p>
          <a:p>
            <a:r>
              <a:rPr lang="en-US" altLang="ko-KR" sz="1600" dirty="0" smtClean="0"/>
              <a:t>     3. </a:t>
            </a:r>
            <a:r>
              <a:rPr lang="ko-KR" altLang="en-US" sz="1600" dirty="0" smtClean="0"/>
              <a:t>오대산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월정사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r>
              <a:rPr lang="en-US" altLang="ko-KR" sz="1600" dirty="0" smtClean="0"/>
              <a:t>     4. </a:t>
            </a:r>
            <a:r>
              <a:rPr lang="ko-KR" altLang="en-US" sz="1600" dirty="0" smtClean="0"/>
              <a:t>태백산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각화사</a:t>
            </a:r>
            <a:r>
              <a:rPr lang="en-US" altLang="ko-KR" sz="1600" dirty="0" smtClean="0"/>
              <a:t>)</a:t>
            </a:r>
          </a:p>
          <a:p>
            <a:r>
              <a:rPr lang="en-US" altLang="ko-KR" sz="1600" dirty="0" smtClean="0"/>
              <a:t>     5. (</a:t>
            </a:r>
            <a:r>
              <a:rPr lang="ko-KR" altLang="en-US" sz="1600" dirty="0" err="1" smtClean="0"/>
              <a:t>묘항산</a:t>
            </a:r>
            <a:r>
              <a:rPr lang="en-US" altLang="ko-KR" sz="1600" dirty="0" smtClean="0"/>
              <a:t>)</a:t>
            </a:r>
            <a:r>
              <a:rPr lang="en-US" altLang="ko-KR" sz="1600" dirty="0" smtClean="0">
                <a:sym typeface="Wingdings" pitchFamily="2" charset="2"/>
              </a:rPr>
              <a:t> </a:t>
            </a:r>
            <a:r>
              <a:rPr lang="ko-KR" altLang="en-US" sz="1600" dirty="0" smtClean="0">
                <a:sym typeface="Wingdings" pitchFamily="2" charset="2"/>
              </a:rPr>
              <a:t>무주 </a:t>
            </a:r>
            <a:r>
              <a:rPr lang="ko-KR" altLang="en-US" sz="1600" dirty="0" err="1" smtClean="0"/>
              <a:t>적상산</a:t>
            </a:r>
            <a:r>
              <a:rPr lang="en-US" altLang="ko-KR" sz="1600" dirty="0" smtClean="0"/>
              <a:t> (</a:t>
            </a:r>
            <a:r>
              <a:rPr lang="ko-KR" altLang="en-US" sz="1600" dirty="0" err="1" smtClean="0"/>
              <a:t>안국사</a:t>
            </a:r>
            <a:r>
              <a:rPr lang="en-US" altLang="ko-KR" sz="1600" dirty="0" smtClean="0"/>
              <a:t>)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-</a:t>
            </a:r>
            <a:r>
              <a:rPr lang="ko-KR" altLang="en-US" sz="1600" dirty="0" smtClean="0"/>
              <a:t>한글 번역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콘텐트의 보고</a:t>
            </a:r>
            <a:r>
              <a:rPr lang="en-US" altLang="ko-KR" sz="1600" dirty="0" smtClean="0"/>
              <a:t>)</a:t>
            </a:r>
          </a:p>
          <a:p>
            <a:r>
              <a:rPr lang="en-US" altLang="ko-KR" sz="1600" dirty="0" smtClean="0"/>
              <a:t>(1993</a:t>
            </a:r>
            <a:r>
              <a:rPr lang="ko-KR" altLang="en-US" sz="1600" dirty="0" smtClean="0"/>
              <a:t>년 완역</a:t>
            </a:r>
            <a:r>
              <a:rPr lang="en-US" altLang="ko-KR" sz="1600" dirty="0" smtClean="0"/>
              <a:t>, 2012</a:t>
            </a:r>
            <a:r>
              <a:rPr lang="ko-KR" altLang="en-US" sz="1600" dirty="0" smtClean="0"/>
              <a:t>년부터 재번역 작업 중</a:t>
            </a:r>
            <a:r>
              <a:rPr lang="en-US" altLang="ko-KR" sz="1600" dirty="0" smtClean="0"/>
              <a:t>)</a:t>
            </a:r>
            <a:r>
              <a:rPr lang="en-US" altLang="ko-KR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02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9696" y="688459"/>
            <a:ext cx="2925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      </a:t>
            </a:r>
            <a:r>
              <a:rPr lang="ko-KR" altLang="en-US" sz="2000" dirty="0" smtClean="0"/>
              <a:t>자랑스러운 기록 유산</a:t>
            </a:r>
            <a:endParaRPr lang="ko-KR" altLang="en-US" sz="2000" dirty="0"/>
          </a:p>
        </p:txBody>
      </p:sp>
      <p:sp>
        <p:nvSpPr>
          <p:cNvPr id="7" name="자유형 6"/>
          <p:cNvSpPr/>
          <p:nvPr/>
        </p:nvSpPr>
        <p:spPr>
          <a:xfrm>
            <a:off x="1012014" y="873125"/>
            <a:ext cx="4630522" cy="212141"/>
          </a:xfrm>
          <a:custGeom>
            <a:avLst/>
            <a:gdLst>
              <a:gd name="connsiteX0" fmla="*/ 0 w 4630522"/>
              <a:gd name="connsiteY0" fmla="*/ 0 h 212141"/>
              <a:gd name="connsiteX1" fmla="*/ 365760 w 4630522"/>
              <a:gd name="connsiteY1" fmla="*/ 0 h 212141"/>
              <a:gd name="connsiteX2" fmla="*/ 365760 w 4630522"/>
              <a:gd name="connsiteY2" fmla="*/ 212141 h 212141"/>
              <a:gd name="connsiteX3" fmla="*/ 3328416 w 4630522"/>
              <a:gd name="connsiteY3" fmla="*/ 212141 h 212141"/>
              <a:gd name="connsiteX4" fmla="*/ 3328416 w 4630522"/>
              <a:gd name="connsiteY4" fmla="*/ 0 h 212141"/>
              <a:gd name="connsiteX5" fmla="*/ 4630522 w 4630522"/>
              <a:gd name="connsiteY5" fmla="*/ 0 h 21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0522" h="212141">
                <a:moveTo>
                  <a:pt x="0" y="0"/>
                </a:moveTo>
                <a:lnTo>
                  <a:pt x="365760" y="0"/>
                </a:lnTo>
                <a:lnTo>
                  <a:pt x="365760" y="212141"/>
                </a:lnTo>
                <a:lnTo>
                  <a:pt x="3328416" y="212141"/>
                </a:lnTo>
                <a:lnTo>
                  <a:pt x="3328416" y="0"/>
                </a:lnTo>
                <a:lnTo>
                  <a:pt x="4630522" y="0"/>
                </a:lnTo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344902" y="469766"/>
            <a:ext cx="950498" cy="97803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장면</a:t>
            </a:r>
            <a:r>
              <a:rPr lang="en-US" altLang="ko-KR" dirty="0" smtClean="0">
                <a:solidFill>
                  <a:schemeClr val="bg1"/>
                </a:solidFill>
              </a:rPr>
              <a:t>6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9" name="직선 연결선 8"/>
          <p:cNvCxnSpPr>
            <a:stCxn id="4" idx="4"/>
          </p:cNvCxnSpPr>
          <p:nvPr/>
        </p:nvCxnSpPr>
        <p:spPr>
          <a:xfrm flipH="1">
            <a:off x="740947" y="1447800"/>
            <a:ext cx="79204" cy="493395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14" descr="조선왕조실록 이동경로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799" y="304800"/>
            <a:ext cx="8524463" cy="6172200"/>
          </a:xfrm>
        </p:spPr>
      </p:pic>
    </p:spTree>
    <p:extLst>
      <p:ext uri="{BB962C8B-B14F-4D97-AF65-F5344CB8AC3E}">
        <p14:creationId xmlns:p14="http://schemas.microsoft.com/office/powerpoint/2010/main" val="81801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4"/>
          <p:cNvSpPr/>
          <p:nvPr/>
        </p:nvSpPr>
        <p:spPr>
          <a:xfrm rot="180000">
            <a:off x="14945" y="522629"/>
            <a:ext cx="9129055" cy="530108"/>
          </a:xfrm>
          <a:custGeom>
            <a:avLst/>
            <a:gdLst>
              <a:gd name="connsiteX0" fmla="*/ 1097 w 9305690"/>
              <a:gd name="connsiteY0" fmla="*/ 231351 h 744707"/>
              <a:gd name="connsiteX1" fmla="*/ 4300381 w 9305690"/>
              <a:gd name="connsiteY1" fmla="*/ 6761 h 744707"/>
              <a:gd name="connsiteX2" fmla="*/ 7380466 w 9305690"/>
              <a:gd name="connsiteY2" fmla="*/ 536151 h 744707"/>
              <a:gd name="connsiteX3" fmla="*/ 9305518 w 9305690"/>
              <a:gd name="connsiteY3" fmla="*/ 167183 h 744707"/>
              <a:gd name="connsiteX4" fmla="*/ 7284213 w 9305690"/>
              <a:gd name="connsiteY4" fmla="*/ 744698 h 744707"/>
              <a:gd name="connsiteX5" fmla="*/ 3915371 w 9305690"/>
              <a:gd name="connsiteY5" fmla="*/ 151140 h 744707"/>
              <a:gd name="connsiteX6" fmla="*/ 1097 w 9305690"/>
              <a:gd name="connsiteY6" fmla="*/ 231351 h 7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05690" h="744707">
                <a:moveTo>
                  <a:pt x="1097" y="231351"/>
                </a:moveTo>
                <a:cubicBezTo>
                  <a:pt x="65265" y="207288"/>
                  <a:pt x="3070486" y="-44039"/>
                  <a:pt x="4300381" y="6761"/>
                </a:cubicBezTo>
                <a:cubicBezTo>
                  <a:pt x="5530276" y="57561"/>
                  <a:pt x="6546277" y="509414"/>
                  <a:pt x="7380466" y="536151"/>
                </a:cubicBezTo>
                <a:cubicBezTo>
                  <a:pt x="8214655" y="562888"/>
                  <a:pt x="9321560" y="132425"/>
                  <a:pt x="9305518" y="167183"/>
                </a:cubicBezTo>
                <a:cubicBezTo>
                  <a:pt x="9289476" y="201941"/>
                  <a:pt x="8182571" y="747372"/>
                  <a:pt x="7284213" y="744698"/>
                </a:cubicBezTo>
                <a:cubicBezTo>
                  <a:pt x="6385855" y="742024"/>
                  <a:pt x="5126550" y="234024"/>
                  <a:pt x="3915371" y="151140"/>
                </a:cubicBezTo>
                <a:cubicBezTo>
                  <a:pt x="2704192" y="68256"/>
                  <a:pt x="-63071" y="255414"/>
                  <a:pt x="1097" y="23135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7" name="Picture 6" descr="중앙일보 로고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228600"/>
            <a:ext cx="1752600" cy="5538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7400" y="5867400"/>
            <a:ext cx="6773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미주 중앙일보 논설위원 이종호 저  </a:t>
            </a:r>
            <a:r>
              <a:rPr lang="en-US" altLang="ko-KR" sz="1600" dirty="0" smtClean="0"/>
              <a:t>/  </a:t>
            </a:r>
            <a:r>
              <a:rPr lang="en-US" sz="1600" dirty="0" smtClean="0"/>
              <a:t>2015.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11.5</a:t>
            </a:r>
            <a:r>
              <a:rPr lang="ko-KR" altLang="en-US" sz="1600" dirty="0" smtClean="0"/>
              <a:t>   포북출판사 발행</a:t>
            </a:r>
            <a:endParaRPr lang="en-US" sz="1600" dirty="0"/>
          </a:p>
        </p:txBody>
      </p:sp>
      <p:pic>
        <p:nvPicPr>
          <p:cNvPr id="10" name="Content Placeholder 9" descr="표지 눕힌것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219200"/>
            <a:ext cx="6731898" cy="4572000"/>
          </a:xfrm>
        </p:spPr>
      </p:pic>
    </p:spTree>
    <p:extLst>
      <p:ext uri="{BB962C8B-B14F-4D97-AF65-F5344CB8AC3E}">
        <p14:creationId xmlns:p14="http://schemas.microsoft.com/office/powerpoint/2010/main" val="359751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71600"/>
            <a:ext cx="6324600" cy="152400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7300" dirty="0" smtClean="0">
                <a:latin typeface="HY그래픽" pitchFamily="18" charset="-127"/>
                <a:ea typeface="HY그래픽" pitchFamily="18" charset="-127"/>
              </a:rPr>
              <a:t>감사합니다</a:t>
            </a:r>
            <a:endParaRPr lang="en-US" sz="7300" dirty="0">
              <a:latin typeface="HY그래픽" pitchFamily="18" charset="-127"/>
              <a:ea typeface="HY그래픽" pitchFamily="18" charset="-127"/>
            </a:endParaRPr>
          </a:p>
        </p:txBody>
      </p:sp>
      <p:pic>
        <p:nvPicPr>
          <p:cNvPr id="4" name="Content Placeholder 3" descr="중앙일보 로고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33800" y="4572000"/>
            <a:ext cx="2209800" cy="6983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4"/>
          <p:cNvSpPr/>
          <p:nvPr/>
        </p:nvSpPr>
        <p:spPr>
          <a:xfrm rot="180000">
            <a:off x="14945" y="522629"/>
            <a:ext cx="9129055" cy="530108"/>
          </a:xfrm>
          <a:custGeom>
            <a:avLst/>
            <a:gdLst>
              <a:gd name="connsiteX0" fmla="*/ 1097 w 9305690"/>
              <a:gd name="connsiteY0" fmla="*/ 231351 h 744707"/>
              <a:gd name="connsiteX1" fmla="*/ 4300381 w 9305690"/>
              <a:gd name="connsiteY1" fmla="*/ 6761 h 744707"/>
              <a:gd name="connsiteX2" fmla="*/ 7380466 w 9305690"/>
              <a:gd name="connsiteY2" fmla="*/ 536151 h 744707"/>
              <a:gd name="connsiteX3" fmla="*/ 9305518 w 9305690"/>
              <a:gd name="connsiteY3" fmla="*/ 167183 h 744707"/>
              <a:gd name="connsiteX4" fmla="*/ 7284213 w 9305690"/>
              <a:gd name="connsiteY4" fmla="*/ 744698 h 744707"/>
              <a:gd name="connsiteX5" fmla="*/ 3915371 w 9305690"/>
              <a:gd name="connsiteY5" fmla="*/ 151140 h 744707"/>
              <a:gd name="connsiteX6" fmla="*/ 1097 w 9305690"/>
              <a:gd name="connsiteY6" fmla="*/ 231351 h 7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05690" h="744707">
                <a:moveTo>
                  <a:pt x="1097" y="231351"/>
                </a:moveTo>
                <a:cubicBezTo>
                  <a:pt x="65265" y="207288"/>
                  <a:pt x="3070486" y="-44039"/>
                  <a:pt x="4300381" y="6761"/>
                </a:cubicBezTo>
                <a:cubicBezTo>
                  <a:pt x="5530276" y="57561"/>
                  <a:pt x="6546277" y="509414"/>
                  <a:pt x="7380466" y="536151"/>
                </a:cubicBezTo>
                <a:cubicBezTo>
                  <a:pt x="8214655" y="562888"/>
                  <a:pt x="9321560" y="132425"/>
                  <a:pt x="9305518" y="167183"/>
                </a:cubicBezTo>
                <a:cubicBezTo>
                  <a:pt x="9289476" y="201941"/>
                  <a:pt x="8182571" y="747372"/>
                  <a:pt x="7284213" y="744698"/>
                </a:cubicBezTo>
                <a:cubicBezTo>
                  <a:pt x="6385855" y="742024"/>
                  <a:pt x="5126550" y="234024"/>
                  <a:pt x="3915371" y="151140"/>
                </a:cubicBezTo>
                <a:cubicBezTo>
                  <a:pt x="2704192" y="68256"/>
                  <a:pt x="-63071" y="255414"/>
                  <a:pt x="1097" y="23135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7" name="Picture 6" descr="중앙일보 로고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228600"/>
            <a:ext cx="1524000" cy="481620"/>
          </a:xfrm>
          <a:prstGeom prst="rect">
            <a:avLst/>
          </a:prstGeom>
        </p:spPr>
      </p:pic>
      <p:pic>
        <p:nvPicPr>
          <p:cNvPr id="8" name="Content Placeholder 7" descr="한국사 광고 작은것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291263"/>
            <a:ext cx="8509114" cy="542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1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9696" y="688459"/>
            <a:ext cx="2441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       신라의 삼국통일</a:t>
            </a:r>
            <a:endParaRPr lang="ko-KR" altLang="en-US" sz="2000" dirty="0"/>
          </a:p>
        </p:txBody>
      </p:sp>
      <p:sp>
        <p:nvSpPr>
          <p:cNvPr id="7" name="자유형 6"/>
          <p:cNvSpPr/>
          <p:nvPr/>
        </p:nvSpPr>
        <p:spPr>
          <a:xfrm>
            <a:off x="1012014" y="873125"/>
            <a:ext cx="4630522" cy="212141"/>
          </a:xfrm>
          <a:custGeom>
            <a:avLst/>
            <a:gdLst>
              <a:gd name="connsiteX0" fmla="*/ 0 w 4630522"/>
              <a:gd name="connsiteY0" fmla="*/ 0 h 212141"/>
              <a:gd name="connsiteX1" fmla="*/ 365760 w 4630522"/>
              <a:gd name="connsiteY1" fmla="*/ 0 h 212141"/>
              <a:gd name="connsiteX2" fmla="*/ 365760 w 4630522"/>
              <a:gd name="connsiteY2" fmla="*/ 212141 h 212141"/>
              <a:gd name="connsiteX3" fmla="*/ 3328416 w 4630522"/>
              <a:gd name="connsiteY3" fmla="*/ 212141 h 212141"/>
              <a:gd name="connsiteX4" fmla="*/ 3328416 w 4630522"/>
              <a:gd name="connsiteY4" fmla="*/ 0 h 212141"/>
              <a:gd name="connsiteX5" fmla="*/ 4630522 w 4630522"/>
              <a:gd name="connsiteY5" fmla="*/ 0 h 21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0522" h="212141">
                <a:moveTo>
                  <a:pt x="0" y="0"/>
                </a:moveTo>
                <a:lnTo>
                  <a:pt x="365760" y="0"/>
                </a:lnTo>
                <a:lnTo>
                  <a:pt x="365760" y="212141"/>
                </a:lnTo>
                <a:lnTo>
                  <a:pt x="3328416" y="212141"/>
                </a:lnTo>
                <a:lnTo>
                  <a:pt x="3328416" y="0"/>
                </a:lnTo>
                <a:lnTo>
                  <a:pt x="4630522" y="0"/>
                </a:lnTo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344902" y="469766"/>
            <a:ext cx="950498" cy="97803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장면</a:t>
            </a:r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9" name="직선 연결선 8"/>
          <p:cNvCxnSpPr>
            <a:stCxn id="4" idx="4"/>
          </p:cNvCxnSpPr>
          <p:nvPr/>
        </p:nvCxnSpPr>
        <p:spPr>
          <a:xfrm flipH="1">
            <a:off x="740947" y="1447800"/>
            <a:ext cx="79204" cy="493395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3" descr="개관-신라 진흥왕 순수비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91000" y="469766"/>
            <a:ext cx="4762542" cy="6189933"/>
          </a:xfrm>
        </p:spPr>
      </p:pic>
      <p:sp>
        <p:nvSpPr>
          <p:cNvPr id="3" name="TextBox 2"/>
          <p:cNvSpPr txBox="1"/>
          <p:nvPr/>
        </p:nvSpPr>
        <p:spPr>
          <a:xfrm>
            <a:off x="1295400" y="3124200"/>
            <a:ext cx="24422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통일의 초석</a:t>
            </a:r>
            <a:r>
              <a:rPr lang="en-US" altLang="ko-KR" dirty="0" smtClean="0"/>
              <a:t>&gt;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-</a:t>
            </a:r>
            <a:r>
              <a:rPr lang="ko-KR" altLang="en-US" dirty="0" err="1"/>
              <a:t>법흥왕</a:t>
            </a:r>
            <a:r>
              <a:rPr lang="en-US" altLang="ko-KR" dirty="0"/>
              <a:t>(514~540)</a:t>
            </a:r>
          </a:p>
          <a:p>
            <a:r>
              <a:rPr lang="en-US" altLang="ko-KR" dirty="0"/>
              <a:t>-</a:t>
            </a:r>
            <a:r>
              <a:rPr lang="ko-KR" altLang="en-US" dirty="0"/>
              <a:t>진흥왕</a:t>
            </a:r>
            <a:r>
              <a:rPr lang="en-US" altLang="ko-KR" dirty="0"/>
              <a:t>(540~576)</a:t>
            </a:r>
          </a:p>
          <a:p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 err="1"/>
              <a:t>태종무열왕</a:t>
            </a:r>
            <a:r>
              <a:rPr lang="en-US" altLang="ko-KR" dirty="0"/>
              <a:t>(654~661)</a:t>
            </a:r>
          </a:p>
          <a:p>
            <a:r>
              <a:rPr lang="en-US" altLang="ko-KR" dirty="0"/>
              <a:t>-</a:t>
            </a:r>
            <a:r>
              <a:rPr lang="ko-KR" altLang="en-US" dirty="0" err="1"/>
              <a:t>문무왕</a:t>
            </a:r>
            <a:r>
              <a:rPr lang="en-US" altLang="ko-KR" dirty="0"/>
              <a:t>(661~681)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479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9696" y="688459"/>
            <a:ext cx="2619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           </a:t>
            </a:r>
            <a:r>
              <a:rPr lang="ko-KR" altLang="en-US" sz="2000" dirty="0" smtClean="0"/>
              <a:t>신라의 삼국통일</a:t>
            </a:r>
            <a:endParaRPr lang="ko-KR" altLang="en-US" sz="2000" dirty="0"/>
          </a:p>
        </p:txBody>
      </p:sp>
      <p:sp>
        <p:nvSpPr>
          <p:cNvPr id="7" name="자유형 6"/>
          <p:cNvSpPr/>
          <p:nvPr/>
        </p:nvSpPr>
        <p:spPr>
          <a:xfrm>
            <a:off x="1012014" y="873125"/>
            <a:ext cx="4630522" cy="212141"/>
          </a:xfrm>
          <a:custGeom>
            <a:avLst/>
            <a:gdLst>
              <a:gd name="connsiteX0" fmla="*/ 0 w 4630522"/>
              <a:gd name="connsiteY0" fmla="*/ 0 h 212141"/>
              <a:gd name="connsiteX1" fmla="*/ 365760 w 4630522"/>
              <a:gd name="connsiteY1" fmla="*/ 0 h 212141"/>
              <a:gd name="connsiteX2" fmla="*/ 365760 w 4630522"/>
              <a:gd name="connsiteY2" fmla="*/ 212141 h 212141"/>
              <a:gd name="connsiteX3" fmla="*/ 3328416 w 4630522"/>
              <a:gd name="connsiteY3" fmla="*/ 212141 h 212141"/>
              <a:gd name="connsiteX4" fmla="*/ 3328416 w 4630522"/>
              <a:gd name="connsiteY4" fmla="*/ 0 h 212141"/>
              <a:gd name="connsiteX5" fmla="*/ 4630522 w 4630522"/>
              <a:gd name="connsiteY5" fmla="*/ 0 h 21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0522" h="212141">
                <a:moveTo>
                  <a:pt x="0" y="0"/>
                </a:moveTo>
                <a:lnTo>
                  <a:pt x="365760" y="0"/>
                </a:lnTo>
                <a:lnTo>
                  <a:pt x="365760" y="212141"/>
                </a:lnTo>
                <a:lnTo>
                  <a:pt x="3328416" y="212141"/>
                </a:lnTo>
                <a:lnTo>
                  <a:pt x="3328416" y="0"/>
                </a:lnTo>
                <a:lnTo>
                  <a:pt x="4630522" y="0"/>
                </a:lnTo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344902" y="469766"/>
            <a:ext cx="950498" cy="97803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장면</a:t>
            </a:r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9" name="직선 연결선 8"/>
          <p:cNvCxnSpPr>
            <a:stCxn id="4" idx="4"/>
          </p:cNvCxnSpPr>
          <p:nvPr/>
        </p:nvCxnSpPr>
        <p:spPr>
          <a:xfrm flipH="1">
            <a:off x="740947" y="1447800"/>
            <a:ext cx="79204" cy="493395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신라 삼국통일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143000"/>
            <a:ext cx="4191000" cy="52371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3000" y="2362200"/>
            <a:ext cx="3276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dirty="0" smtClean="0"/>
              <a:t>&lt;</a:t>
            </a:r>
            <a:r>
              <a:rPr lang="ko-KR" altLang="en-US" dirty="0" smtClean="0"/>
              <a:t>의미</a:t>
            </a:r>
            <a:r>
              <a:rPr lang="en-US" altLang="ko-KR" dirty="0" smtClean="0"/>
              <a:t>&gt;</a:t>
            </a:r>
          </a:p>
          <a:p>
            <a:pPr marL="342900" indent="-342900"/>
            <a:endParaRPr lang="en-US" altLang="ko-KR" dirty="0" smtClean="0"/>
          </a:p>
          <a:p>
            <a:pPr marL="342900" indent="-342900">
              <a:buAutoNum type="arabicParenBoth"/>
            </a:pPr>
            <a:r>
              <a:rPr lang="ko-KR" altLang="en-US" dirty="0" smtClean="0"/>
              <a:t>우리 역사 최초의 통일국가</a:t>
            </a:r>
            <a:endParaRPr lang="en-US" altLang="ko-KR" dirty="0" smtClean="0"/>
          </a:p>
          <a:p>
            <a:pPr marL="342900" indent="-342900">
              <a:buAutoNum type="arabicParenBoth"/>
            </a:pPr>
            <a:endParaRPr lang="en-US" altLang="ko-KR" dirty="0" smtClean="0"/>
          </a:p>
          <a:p>
            <a:pPr marL="342900" indent="-342900">
              <a:buAutoNum type="arabicParenBoth"/>
            </a:pPr>
            <a:r>
              <a:rPr lang="ko-KR" altLang="en-US" dirty="0" smtClean="0"/>
              <a:t>한국인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한국문화의 원형 </a:t>
            </a:r>
            <a:endParaRPr lang="en-US" altLang="ko-KR" dirty="0" smtClean="0"/>
          </a:p>
          <a:p>
            <a:pPr marL="342900" indent="-342900">
              <a:buAutoNum type="arabicPeriod"/>
            </a:pPr>
            <a:endParaRPr lang="en-US" altLang="ko-KR" dirty="0" smtClean="0"/>
          </a:p>
          <a:p>
            <a:pPr marL="342900" indent="-342900"/>
            <a:r>
              <a:rPr lang="en-US" altLang="ko-KR" dirty="0" smtClean="0"/>
              <a:t>(2) </a:t>
            </a:r>
            <a:r>
              <a:rPr lang="ko-KR" altLang="en-US" dirty="0" smtClean="0"/>
              <a:t>한반도 최초의 평화 </a:t>
            </a:r>
            <a:endParaRPr lang="en-US" altLang="ko-KR" dirty="0" smtClean="0"/>
          </a:p>
          <a:p>
            <a:pPr marL="342900" indent="-342900"/>
            <a:r>
              <a:rPr lang="en-US" altLang="ko-KR" dirty="0" smtClean="0"/>
              <a:t>      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1371600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(BC57~676~935)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0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9696" y="688459"/>
            <a:ext cx="2416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            </a:t>
            </a:r>
            <a:r>
              <a:rPr lang="ko-KR" altLang="en-US" sz="2000" dirty="0" smtClean="0"/>
              <a:t>고려의 자주성</a:t>
            </a:r>
            <a:endParaRPr lang="ko-KR" altLang="en-US" sz="2000" dirty="0"/>
          </a:p>
        </p:txBody>
      </p:sp>
      <p:sp>
        <p:nvSpPr>
          <p:cNvPr id="7" name="자유형 6"/>
          <p:cNvSpPr/>
          <p:nvPr/>
        </p:nvSpPr>
        <p:spPr>
          <a:xfrm>
            <a:off x="1012014" y="873125"/>
            <a:ext cx="4630522" cy="212141"/>
          </a:xfrm>
          <a:custGeom>
            <a:avLst/>
            <a:gdLst>
              <a:gd name="connsiteX0" fmla="*/ 0 w 4630522"/>
              <a:gd name="connsiteY0" fmla="*/ 0 h 212141"/>
              <a:gd name="connsiteX1" fmla="*/ 365760 w 4630522"/>
              <a:gd name="connsiteY1" fmla="*/ 0 h 212141"/>
              <a:gd name="connsiteX2" fmla="*/ 365760 w 4630522"/>
              <a:gd name="connsiteY2" fmla="*/ 212141 h 212141"/>
              <a:gd name="connsiteX3" fmla="*/ 3328416 w 4630522"/>
              <a:gd name="connsiteY3" fmla="*/ 212141 h 212141"/>
              <a:gd name="connsiteX4" fmla="*/ 3328416 w 4630522"/>
              <a:gd name="connsiteY4" fmla="*/ 0 h 212141"/>
              <a:gd name="connsiteX5" fmla="*/ 4630522 w 4630522"/>
              <a:gd name="connsiteY5" fmla="*/ 0 h 21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0522" h="212141">
                <a:moveTo>
                  <a:pt x="0" y="0"/>
                </a:moveTo>
                <a:lnTo>
                  <a:pt x="365760" y="0"/>
                </a:lnTo>
                <a:lnTo>
                  <a:pt x="365760" y="212141"/>
                </a:lnTo>
                <a:lnTo>
                  <a:pt x="3328416" y="212141"/>
                </a:lnTo>
                <a:lnTo>
                  <a:pt x="3328416" y="0"/>
                </a:lnTo>
                <a:lnTo>
                  <a:pt x="4630522" y="0"/>
                </a:lnTo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344902" y="469766"/>
            <a:ext cx="950498" cy="97803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장면</a:t>
            </a:r>
            <a:r>
              <a:rPr lang="en-US" altLang="ko-KR" dirty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9" name="직선 연결선 8"/>
          <p:cNvCxnSpPr>
            <a:stCxn id="4" idx="4"/>
          </p:cNvCxnSpPr>
          <p:nvPr/>
        </p:nvCxnSpPr>
        <p:spPr>
          <a:xfrm flipH="1">
            <a:off x="740947" y="1447800"/>
            <a:ext cx="79204" cy="493395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고려 자주-12세기 고려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381000"/>
            <a:ext cx="4267200" cy="6128766"/>
          </a:xfrm>
          <a:prstGeom prst="rect">
            <a:avLst/>
          </a:prstGeom>
        </p:spPr>
      </p:pic>
      <p:pic>
        <p:nvPicPr>
          <p:cNvPr id="11" name="Picture 10" descr="개관-11세기 동북아 판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505200"/>
            <a:ext cx="3657600" cy="2895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1740035"/>
            <a:ext cx="3505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ko-KR" altLang="en-US" dirty="0" smtClean="0"/>
              <a:t>외교 강국</a:t>
            </a:r>
            <a:endParaRPr lang="en-US" altLang="ko-KR" dirty="0" smtClean="0"/>
          </a:p>
          <a:p>
            <a:pPr marL="342900" indent="-342900">
              <a:buAutoNum type="arabicParenBoth"/>
            </a:pPr>
            <a:r>
              <a:rPr lang="ko-KR" altLang="en-US" dirty="0" smtClean="0"/>
              <a:t>군사 강국     → 황제국 </a:t>
            </a:r>
            <a:endParaRPr lang="en-US" altLang="ko-KR" dirty="0" smtClean="0"/>
          </a:p>
          <a:p>
            <a:pPr marL="342900" indent="-342900">
              <a:buAutoNum type="arabicParenBoth"/>
            </a:pPr>
            <a:r>
              <a:rPr lang="ko-KR" altLang="en-US" dirty="0" smtClean="0"/>
              <a:t>문화 강국</a:t>
            </a:r>
            <a:r>
              <a:rPr lang="en-US" dirty="0" smtClean="0"/>
              <a:t> : </a:t>
            </a:r>
            <a:r>
              <a:rPr lang="ko-KR" altLang="en-US" dirty="0" smtClean="0"/>
              <a:t>대장경</a:t>
            </a:r>
            <a:r>
              <a:rPr lang="en-US" altLang="ko-KR" dirty="0" smtClean="0"/>
              <a:t>,</a:t>
            </a:r>
            <a:r>
              <a:rPr lang="ko-KR" altLang="en-US" dirty="0" smtClean="0"/>
              <a:t> 청자   </a:t>
            </a:r>
            <a:endParaRPr lang="en-US" altLang="ko-KR" dirty="0" smtClean="0"/>
          </a:p>
          <a:p>
            <a:r>
              <a:rPr lang="en-US" altLang="ko-KR" dirty="0" smtClean="0"/>
              <a:t>                             </a:t>
            </a:r>
            <a:r>
              <a:rPr lang="ko-KR" altLang="en-US" dirty="0" smtClean="0"/>
              <a:t>금속활자</a:t>
            </a:r>
            <a:r>
              <a:rPr lang="en-US" altLang="ko-KR" dirty="0" smtClean="0"/>
              <a:t>….</a:t>
            </a:r>
            <a:r>
              <a:rPr lang="en-US" dirty="0" smtClean="0"/>
              <a:t> </a:t>
            </a:r>
          </a:p>
          <a:p>
            <a:r>
              <a:rPr lang="en-US" dirty="0" smtClean="0"/>
              <a:t>(4) </a:t>
            </a:r>
            <a:r>
              <a:rPr lang="ko-KR" altLang="en-US" dirty="0" err="1" smtClean="0"/>
              <a:t>대몽</a:t>
            </a:r>
            <a:r>
              <a:rPr lang="ko-KR" altLang="en-US" dirty="0" smtClean="0"/>
              <a:t> 항쟁</a:t>
            </a:r>
            <a:r>
              <a:rPr lang="en-US" dirty="0" smtClean="0"/>
              <a:t>   </a:t>
            </a:r>
          </a:p>
          <a:p>
            <a:pPr marL="342900" indent="-34290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67000" y="1219200"/>
            <a:ext cx="137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( 918~1392)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0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9696" y="688459"/>
            <a:ext cx="2416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            </a:t>
            </a:r>
            <a:r>
              <a:rPr lang="ko-KR" altLang="en-US" sz="2000" dirty="0" smtClean="0"/>
              <a:t>고려의 자주성</a:t>
            </a:r>
            <a:endParaRPr lang="ko-KR" altLang="en-US" sz="2000" dirty="0"/>
          </a:p>
        </p:txBody>
      </p:sp>
      <p:sp>
        <p:nvSpPr>
          <p:cNvPr id="7" name="자유형 6"/>
          <p:cNvSpPr/>
          <p:nvPr/>
        </p:nvSpPr>
        <p:spPr>
          <a:xfrm>
            <a:off x="1012014" y="873125"/>
            <a:ext cx="4630522" cy="212141"/>
          </a:xfrm>
          <a:custGeom>
            <a:avLst/>
            <a:gdLst>
              <a:gd name="connsiteX0" fmla="*/ 0 w 4630522"/>
              <a:gd name="connsiteY0" fmla="*/ 0 h 212141"/>
              <a:gd name="connsiteX1" fmla="*/ 365760 w 4630522"/>
              <a:gd name="connsiteY1" fmla="*/ 0 h 212141"/>
              <a:gd name="connsiteX2" fmla="*/ 365760 w 4630522"/>
              <a:gd name="connsiteY2" fmla="*/ 212141 h 212141"/>
              <a:gd name="connsiteX3" fmla="*/ 3328416 w 4630522"/>
              <a:gd name="connsiteY3" fmla="*/ 212141 h 212141"/>
              <a:gd name="connsiteX4" fmla="*/ 3328416 w 4630522"/>
              <a:gd name="connsiteY4" fmla="*/ 0 h 212141"/>
              <a:gd name="connsiteX5" fmla="*/ 4630522 w 4630522"/>
              <a:gd name="connsiteY5" fmla="*/ 0 h 21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0522" h="212141">
                <a:moveTo>
                  <a:pt x="0" y="0"/>
                </a:moveTo>
                <a:lnTo>
                  <a:pt x="365760" y="0"/>
                </a:lnTo>
                <a:lnTo>
                  <a:pt x="365760" y="212141"/>
                </a:lnTo>
                <a:lnTo>
                  <a:pt x="3328416" y="212141"/>
                </a:lnTo>
                <a:lnTo>
                  <a:pt x="3328416" y="0"/>
                </a:lnTo>
                <a:lnTo>
                  <a:pt x="4630522" y="0"/>
                </a:lnTo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344902" y="469766"/>
            <a:ext cx="950498" cy="97803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장면</a:t>
            </a:r>
            <a:r>
              <a:rPr lang="en-US" altLang="ko-KR" dirty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9" name="직선 연결선 8"/>
          <p:cNvCxnSpPr>
            <a:stCxn id="4" idx="4"/>
          </p:cNvCxnSpPr>
          <p:nvPr/>
        </p:nvCxnSpPr>
        <p:spPr>
          <a:xfrm flipH="1">
            <a:off x="740947" y="1447800"/>
            <a:ext cx="79204" cy="493395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고려자주-대몽항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1991" y="107606"/>
            <a:ext cx="4512662" cy="67058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6400" y="5638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몽골제국</a:t>
            </a:r>
            <a:r>
              <a:rPr lang="en-US" altLang="ko-KR" dirty="0" smtClean="0"/>
              <a:t>(1026~1368)</a:t>
            </a:r>
            <a:r>
              <a:rPr lang="ko-KR" altLang="en-US" dirty="0" smtClean="0"/>
              <a:t>과</a:t>
            </a:r>
            <a:r>
              <a:rPr lang="en-US" altLang="ko-KR" dirty="0" smtClean="0"/>
              <a:t>                                           </a:t>
            </a:r>
            <a:r>
              <a:rPr lang="ko-KR" altLang="en-US" dirty="0" smtClean="0"/>
              <a:t>고려의 </a:t>
            </a:r>
            <a:r>
              <a:rPr lang="ko-KR" altLang="en-US" dirty="0" err="1" smtClean="0"/>
              <a:t>대몽항쟁</a:t>
            </a:r>
            <a:endParaRPr 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286001"/>
            <a:ext cx="4876800" cy="30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4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9696" y="688459"/>
            <a:ext cx="2619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           </a:t>
            </a:r>
            <a:r>
              <a:rPr lang="ko-KR" altLang="en-US" sz="2000" dirty="0" smtClean="0"/>
              <a:t>찬란한 불교문화</a:t>
            </a:r>
            <a:endParaRPr lang="ko-KR" altLang="en-US" sz="2000" dirty="0"/>
          </a:p>
        </p:txBody>
      </p:sp>
      <p:sp>
        <p:nvSpPr>
          <p:cNvPr id="7" name="자유형 6"/>
          <p:cNvSpPr/>
          <p:nvPr/>
        </p:nvSpPr>
        <p:spPr>
          <a:xfrm>
            <a:off x="1012014" y="873125"/>
            <a:ext cx="4630522" cy="212141"/>
          </a:xfrm>
          <a:custGeom>
            <a:avLst/>
            <a:gdLst>
              <a:gd name="connsiteX0" fmla="*/ 0 w 4630522"/>
              <a:gd name="connsiteY0" fmla="*/ 0 h 212141"/>
              <a:gd name="connsiteX1" fmla="*/ 365760 w 4630522"/>
              <a:gd name="connsiteY1" fmla="*/ 0 h 212141"/>
              <a:gd name="connsiteX2" fmla="*/ 365760 w 4630522"/>
              <a:gd name="connsiteY2" fmla="*/ 212141 h 212141"/>
              <a:gd name="connsiteX3" fmla="*/ 3328416 w 4630522"/>
              <a:gd name="connsiteY3" fmla="*/ 212141 h 212141"/>
              <a:gd name="connsiteX4" fmla="*/ 3328416 w 4630522"/>
              <a:gd name="connsiteY4" fmla="*/ 0 h 212141"/>
              <a:gd name="connsiteX5" fmla="*/ 4630522 w 4630522"/>
              <a:gd name="connsiteY5" fmla="*/ 0 h 21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0522" h="212141">
                <a:moveTo>
                  <a:pt x="0" y="0"/>
                </a:moveTo>
                <a:lnTo>
                  <a:pt x="365760" y="0"/>
                </a:lnTo>
                <a:lnTo>
                  <a:pt x="365760" y="212141"/>
                </a:lnTo>
                <a:lnTo>
                  <a:pt x="3328416" y="212141"/>
                </a:lnTo>
                <a:lnTo>
                  <a:pt x="3328416" y="0"/>
                </a:lnTo>
                <a:lnTo>
                  <a:pt x="4630522" y="0"/>
                </a:lnTo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344902" y="469766"/>
            <a:ext cx="950498" cy="97803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장면</a:t>
            </a:r>
            <a:r>
              <a:rPr lang="en-US" altLang="ko-KR" dirty="0" smtClean="0">
                <a:solidFill>
                  <a:schemeClr val="bg1"/>
                </a:solidFill>
              </a:rPr>
              <a:t>3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9" name="직선 연결선 8"/>
          <p:cNvCxnSpPr>
            <a:stCxn id="4" idx="4"/>
          </p:cNvCxnSpPr>
          <p:nvPr/>
        </p:nvCxnSpPr>
        <p:spPr>
          <a:xfrm flipH="1">
            <a:off x="740947" y="1447800"/>
            <a:ext cx="79204" cy="493395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불교 문화-다보탑 우표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66" y="2142959"/>
            <a:ext cx="1784895" cy="2377480"/>
          </a:xfrm>
          <a:prstGeom prst="rect">
            <a:avLst/>
          </a:prstGeom>
        </p:spPr>
      </p:pic>
      <p:pic>
        <p:nvPicPr>
          <p:cNvPr id="10" name="Picture 9" descr="불교문화- 금동미륵보살 우표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6890" y="3657600"/>
            <a:ext cx="2173874" cy="2895600"/>
          </a:xfrm>
          <a:prstGeom prst="rect">
            <a:avLst/>
          </a:prstGeom>
        </p:spPr>
      </p:pic>
      <p:pic>
        <p:nvPicPr>
          <p:cNvPr id="11" name="Picture 10" descr="불교문화-석굴암 우표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6890" y="500461"/>
            <a:ext cx="2133600" cy="29118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43200" y="16002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ko-KR" altLang="en-US" dirty="0" smtClean="0"/>
              <a:t>세계관의 확장 </a:t>
            </a:r>
            <a:endParaRPr lang="en-US" altLang="ko-KR" dirty="0" smtClean="0"/>
          </a:p>
          <a:p>
            <a:pPr marL="342900" indent="-342900"/>
            <a:endParaRPr lang="en-US" altLang="ko-KR" dirty="0" smtClean="0"/>
          </a:p>
          <a:p>
            <a:pPr marL="342900" indent="-342900"/>
            <a:r>
              <a:rPr lang="en-US" altLang="ko-KR" dirty="0" smtClean="0"/>
              <a:t>(2) </a:t>
            </a:r>
            <a:r>
              <a:rPr lang="ko-KR" altLang="en-US" dirty="0" smtClean="0"/>
              <a:t>국가 통치의 이념적 기반  </a:t>
            </a:r>
            <a:endParaRPr lang="en-US" altLang="ko-KR" dirty="0" smtClean="0"/>
          </a:p>
          <a:p>
            <a:pPr marL="342900" indent="-342900"/>
            <a:endParaRPr lang="en-US" altLang="ko-KR" dirty="0" smtClean="0"/>
          </a:p>
          <a:p>
            <a:pPr marL="342900" indent="-342900"/>
            <a:r>
              <a:rPr lang="en-US" altLang="ko-KR" dirty="0" smtClean="0"/>
              <a:t>(3) </a:t>
            </a:r>
            <a:r>
              <a:rPr lang="ko-KR" altLang="en-US" dirty="0" smtClean="0"/>
              <a:t>한국문화 텃밭 </a:t>
            </a:r>
            <a:endParaRPr lang="en-US" dirty="0"/>
          </a:p>
        </p:txBody>
      </p:sp>
      <p:pic>
        <p:nvPicPr>
          <p:cNvPr id="13" name="Picture 7" descr="불교문화-전래와 수용 표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199" y="4495800"/>
            <a:ext cx="6264361" cy="220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0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9696" y="688459"/>
            <a:ext cx="2566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          </a:t>
            </a:r>
            <a:r>
              <a:rPr lang="ko-KR" altLang="en-US" sz="2000" dirty="0" smtClean="0"/>
              <a:t>놀라운 과학기술</a:t>
            </a:r>
            <a:endParaRPr lang="ko-KR" altLang="en-US" sz="2000" dirty="0"/>
          </a:p>
        </p:txBody>
      </p:sp>
      <p:sp>
        <p:nvSpPr>
          <p:cNvPr id="7" name="자유형 6"/>
          <p:cNvSpPr/>
          <p:nvPr/>
        </p:nvSpPr>
        <p:spPr>
          <a:xfrm>
            <a:off x="1012014" y="873125"/>
            <a:ext cx="4630522" cy="212141"/>
          </a:xfrm>
          <a:custGeom>
            <a:avLst/>
            <a:gdLst>
              <a:gd name="connsiteX0" fmla="*/ 0 w 4630522"/>
              <a:gd name="connsiteY0" fmla="*/ 0 h 212141"/>
              <a:gd name="connsiteX1" fmla="*/ 365760 w 4630522"/>
              <a:gd name="connsiteY1" fmla="*/ 0 h 212141"/>
              <a:gd name="connsiteX2" fmla="*/ 365760 w 4630522"/>
              <a:gd name="connsiteY2" fmla="*/ 212141 h 212141"/>
              <a:gd name="connsiteX3" fmla="*/ 3328416 w 4630522"/>
              <a:gd name="connsiteY3" fmla="*/ 212141 h 212141"/>
              <a:gd name="connsiteX4" fmla="*/ 3328416 w 4630522"/>
              <a:gd name="connsiteY4" fmla="*/ 0 h 212141"/>
              <a:gd name="connsiteX5" fmla="*/ 4630522 w 4630522"/>
              <a:gd name="connsiteY5" fmla="*/ 0 h 21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0522" h="212141">
                <a:moveTo>
                  <a:pt x="0" y="0"/>
                </a:moveTo>
                <a:lnTo>
                  <a:pt x="365760" y="0"/>
                </a:lnTo>
                <a:lnTo>
                  <a:pt x="365760" y="212141"/>
                </a:lnTo>
                <a:lnTo>
                  <a:pt x="3328416" y="212141"/>
                </a:lnTo>
                <a:lnTo>
                  <a:pt x="3328416" y="0"/>
                </a:lnTo>
                <a:lnTo>
                  <a:pt x="4630522" y="0"/>
                </a:lnTo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344902" y="469766"/>
            <a:ext cx="950498" cy="97803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장면</a:t>
            </a:r>
            <a:r>
              <a:rPr lang="en-US" altLang="ko-KR" dirty="0" smtClean="0">
                <a:solidFill>
                  <a:schemeClr val="bg1"/>
                </a:solidFill>
              </a:rPr>
              <a:t>4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9" name="직선 연결선 8"/>
          <p:cNvCxnSpPr>
            <a:stCxn id="4" idx="4"/>
          </p:cNvCxnSpPr>
          <p:nvPr/>
        </p:nvCxnSpPr>
        <p:spPr>
          <a:xfrm flipH="1">
            <a:off x="740947" y="1447800"/>
            <a:ext cx="79204" cy="493395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1524000"/>
            <a:ext cx="381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-</a:t>
            </a:r>
            <a:r>
              <a:rPr lang="ko-KR" altLang="en-US" sz="1600" dirty="0" smtClean="0"/>
              <a:t>최무선 </a:t>
            </a:r>
            <a:r>
              <a:rPr lang="en-US" altLang="ko-KR" sz="1600" dirty="0" smtClean="0"/>
              <a:t>(1325~1395) : </a:t>
            </a:r>
            <a:r>
              <a:rPr lang="ko-KR" altLang="en-US" sz="1600" dirty="0" smtClean="0"/>
              <a:t>화약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-</a:t>
            </a:r>
            <a:r>
              <a:rPr lang="ko-KR" altLang="en-US" sz="1600" dirty="0" smtClean="0"/>
              <a:t>이천 </a:t>
            </a:r>
            <a:r>
              <a:rPr lang="en-US" altLang="ko-KR" sz="1600" dirty="0" smtClean="0"/>
              <a:t>(1376~1451) : </a:t>
            </a:r>
            <a:r>
              <a:rPr lang="ko-KR" altLang="en-US" sz="1600" dirty="0" smtClean="0"/>
              <a:t>금속활자 등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-</a:t>
            </a:r>
            <a:r>
              <a:rPr lang="ko-KR" altLang="en-US" sz="1600" dirty="0" smtClean="0"/>
              <a:t>장영실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조선 발명왕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-</a:t>
            </a:r>
            <a:r>
              <a:rPr lang="ko-KR" altLang="en-US" sz="1600" dirty="0" smtClean="0"/>
              <a:t>이순지</a:t>
            </a:r>
            <a:r>
              <a:rPr lang="en-US" altLang="ko-KR" sz="1600" dirty="0" smtClean="0"/>
              <a:t>(1406~1465) : </a:t>
            </a:r>
            <a:r>
              <a:rPr lang="ko-KR" altLang="en-US" sz="1600" dirty="0" smtClean="0"/>
              <a:t>천문 수학자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-</a:t>
            </a:r>
            <a:r>
              <a:rPr lang="ko-KR" altLang="en-US" sz="1600" dirty="0" smtClean="0"/>
              <a:t>허준</a:t>
            </a:r>
            <a:r>
              <a:rPr lang="en-US" altLang="ko-KR" sz="1600" dirty="0" smtClean="0"/>
              <a:t>(1539~1615) : </a:t>
            </a:r>
            <a:r>
              <a:rPr lang="ko-KR" altLang="en-US" sz="1600" dirty="0" smtClean="0"/>
              <a:t>동의보감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-</a:t>
            </a:r>
            <a:r>
              <a:rPr lang="ko-KR" altLang="en-US" sz="1600" dirty="0" smtClean="0"/>
              <a:t>홍대용 </a:t>
            </a:r>
            <a:r>
              <a:rPr lang="en-US" altLang="ko-KR" sz="1600" dirty="0" smtClean="0"/>
              <a:t>(1731~1783) : </a:t>
            </a:r>
            <a:r>
              <a:rPr lang="ko-KR" altLang="en-US" sz="1600" dirty="0" smtClean="0"/>
              <a:t>천문 음악 수학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-</a:t>
            </a:r>
            <a:r>
              <a:rPr lang="ko-KR" altLang="en-US" sz="1600" dirty="0" smtClean="0"/>
              <a:t>유방택</a:t>
            </a:r>
            <a:r>
              <a:rPr lang="en-US" altLang="ko-KR" sz="1600" dirty="0" smtClean="0"/>
              <a:t>(1320~1402): </a:t>
            </a:r>
            <a:r>
              <a:rPr lang="ko-KR" altLang="en-US" sz="1600" dirty="0" smtClean="0"/>
              <a:t>천상분야열차지도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-</a:t>
            </a:r>
            <a:r>
              <a:rPr lang="ko-KR" altLang="en-US" sz="1600" dirty="0" smtClean="0"/>
              <a:t>김정호</a:t>
            </a:r>
            <a:r>
              <a:rPr lang="en-US" altLang="ko-KR" sz="1600" dirty="0" smtClean="0"/>
              <a:t>(1804~1866) : </a:t>
            </a:r>
            <a:r>
              <a:rPr lang="ko-KR" altLang="en-US" sz="1600" dirty="0" smtClean="0"/>
              <a:t>지리학자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-</a:t>
            </a:r>
            <a:r>
              <a:rPr lang="ko-KR" altLang="en-US" sz="1600" dirty="0" smtClean="0"/>
              <a:t>정약전</a:t>
            </a:r>
            <a:r>
              <a:rPr lang="en-US" altLang="ko-KR" sz="1600" dirty="0" smtClean="0"/>
              <a:t>(1758~1816) : </a:t>
            </a:r>
            <a:r>
              <a:rPr lang="ko-KR" altLang="en-US" sz="1600" dirty="0" smtClean="0"/>
              <a:t>생태학자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-</a:t>
            </a:r>
            <a:r>
              <a:rPr lang="ko-KR" altLang="en-US" sz="1600" dirty="0" smtClean="0"/>
              <a:t>문익점</a:t>
            </a:r>
            <a:r>
              <a:rPr lang="en-US" altLang="ko-KR" sz="1600" dirty="0" smtClean="0"/>
              <a:t>(1329~1398) : </a:t>
            </a:r>
            <a:r>
              <a:rPr lang="ko-KR" altLang="en-US" sz="1600" dirty="0" smtClean="0"/>
              <a:t>육종학자</a:t>
            </a:r>
            <a:endParaRPr lang="en-US" altLang="ko-KR" sz="1600" dirty="0" smtClean="0"/>
          </a:p>
          <a:p>
            <a:endParaRPr lang="en-US" sz="1600" dirty="0"/>
          </a:p>
        </p:txBody>
      </p:sp>
      <p:pic>
        <p:nvPicPr>
          <p:cNvPr id="13" name="Picture 12" descr="과학기술-천상열차분야지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838200"/>
            <a:ext cx="3482798" cy="5615862"/>
          </a:xfrm>
          <a:prstGeom prst="rect">
            <a:avLst/>
          </a:prstGeom>
        </p:spPr>
      </p:pic>
      <p:pic>
        <p:nvPicPr>
          <p:cNvPr id="14" name="Picture 13" descr="과학기술-문익점 우표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4953000"/>
            <a:ext cx="1399540" cy="1447800"/>
          </a:xfrm>
          <a:prstGeom prst="rect">
            <a:avLst/>
          </a:prstGeom>
        </p:spPr>
      </p:pic>
      <p:pic>
        <p:nvPicPr>
          <p:cNvPr id="15" name="Picture 14" descr="과학기술-측우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1600200"/>
            <a:ext cx="1163769" cy="202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0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685800"/>
            <a:ext cx="2624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          </a:t>
            </a:r>
            <a:r>
              <a:rPr lang="ko-KR" altLang="en-US" sz="2000" dirty="0" smtClean="0"/>
              <a:t>위대한 한글 창제</a:t>
            </a:r>
            <a:endParaRPr lang="ko-KR" altLang="en-US" sz="2000" dirty="0"/>
          </a:p>
        </p:txBody>
      </p:sp>
      <p:sp>
        <p:nvSpPr>
          <p:cNvPr id="7" name="자유형 6"/>
          <p:cNvSpPr/>
          <p:nvPr/>
        </p:nvSpPr>
        <p:spPr>
          <a:xfrm>
            <a:off x="1012014" y="873125"/>
            <a:ext cx="4630522" cy="212141"/>
          </a:xfrm>
          <a:custGeom>
            <a:avLst/>
            <a:gdLst>
              <a:gd name="connsiteX0" fmla="*/ 0 w 4630522"/>
              <a:gd name="connsiteY0" fmla="*/ 0 h 212141"/>
              <a:gd name="connsiteX1" fmla="*/ 365760 w 4630522"/>
              <a:gd name="connsiteY1" fmla="*/ 0 h 212141"/>
              <a:gd name="connsiteX2" fmla="*/ 365760 w 4630522"/>
              <a:gd name="connsiteY2" fmla="*/ 212141 h 212141"/>
              <a:gd name="connsiteX3" fmla="*/ 3328416 w 4630522"/>
              <a:gd name="connsiteY3" fmla="*/ 212141 h 212141"/>
              <a:gd name="connsiteX4" fmla="*/ 3328416 w 4630522"/>
              <a:gd name="connsiteY4" fmla="*/ 0 h 212141"/>
              <a:gd name="connsiteX5" fmla="*/ 4630522 w 4630522"/>
              <a:gd name="connsiteY5" fmla="*/ 0 h 21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0522" h="212141">
                <a:moveTo>
                  <a:pt x="0" y="0"/>
                </a:moveTo>
                <a:lnTo>
                  <a:pt x="365760" y="0"/>
                </a:lnTo>
                <a:lnTo>
                  <a:pt x="365760" y="212141"/>
                </a:lnTo>
                <a:lnTo>
                  <a:pt x="3328416" y="212141"/>
                </a:lnTo>
                <a:lnTo>
                  <a:pt x="3328416" y="0"/>
                </a:lnTo>
                <a:lnTo>
                  <a:pt x="4630522" y="0"/>
                </a:lnTo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344902" y="469766"/>
            <a:ext cx="950498" cy="97803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장면</a:t>
            </a:r>
            <a:r>
              <a:rPr lang="en-US" altLang="ko-KR" dirty="0" smtClean="0">
                <a:solidFill>
                  <a:schemeClr val="bg1"/>
                </a:solidFill>
              </a:rPr>
              <a:t>5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9" name="직선 연결선 8"/>
          <p:cNvCxnSpPr>
            <a:stCxn id="4" idx="4"/>
          </p:cNvCxnSpPr>
          <p:nvPr/>
        </p:nvCxnSpPr>
        <p:spPr>
          <a:xfrm flipH="1">
            <a:off x="740947" y="1447800"/>
            <a:ext cx="79204" cy="493395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한글창제 세종대왕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2236" y="1131332"/>
            <a:ext cx="4976792" cy="31358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2014" y="1851159"/>
            <a:ext cx="31789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dirty="0" smtClean="0"/>
              <a:t> 말과 글의 일치</a:t>
            </a:r>
            <a:endParaRPr lang="en-US" altLang="ko-KR" dirty="0" smtClean="0"/>
          </a:p>
          <a:p>
            <a:pPr>
              <a:buFontTx/>
              <a:buChar char="-"/>
            </a:pPr>
            <a:endParaRPr lang="en-US" altLang="ko-KR" dirty="0" smtClean="0"/>
          </a:p>
          <a:p>
            <a:pPr>
              <a:buFontTx/>
              <a:buChar char="-"/>
            </a:pPr>
            <a:r>
              <a:rPr lang="en-US" altLang="ko-KR" dirty="0" smtClean="0"/>
              <a:t> </a:t>
            </a:r>
            <a:r>
              <a:rPr lang="ko-KR" altLang="en-US" dirty="0" smtClean="0"/>
              <a:t>애민정신</a:t>
            </a:r>
            <a:endParaRPr lang="en-US" altLang="ko-KR" dirty="0" smtClean="0"/>
          </a:p>
          <a:p>
            <a:pPr>
              <a:buFontTx/>
              <a:buChar char="-"/>
            </a:pPr>
            <a:endParaRPr lang="en-US" altLang="ko-KR" dirty="0" smtClean="0"/>
          </a:p>
          <a:p>
            <a:pPr>
              <a:buFontTx/>
              <a:buChar char="-"/>
            </a:pPr>
            <a:r>
              <a:rPr lang="ko-KR" altLang="en-US" dirty="0" smtClean="0"/>
              <a:t> 창제 과정과 인물 분명</a:t>
            </a:r>
            <a:endParaRPr lang="en-US" altLang="ko-KR" dirty="0" smtClean="0"/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en-US" dirty="0" smtClean="0"/>
              <a:t>- </a:t>
            </a:r>
            <a:r>
              <a:rPr lang="ko-KR" altLang="en-US" dirty="0" smtClean="0"/>
              <a:t>쉽고</a:t>
            </a:r>
            <a:r>
              <a:rPr lang="en-US" altLang="ko-KR" dirty="0" smtClean="0"/>
              <a:t> </a:t>
            </a:r>
            <a:r>
              <a:rPr lang="ko-KR" altLang="en-US" dirty="0" smtClean="0"/>
              <a:t>과학적</a:t>
            </a:r>
            <a:endParaRPr lang="en-US" altLang="ko-KR" dirty="0" smtClean="0"/>
          </a:p>
          <a:p>
            <a:r>
              <a:rPr lang="en-US" dirty="0" smtClean="0"/>
              <a:t>             →</a:t>
            </a:r>
            <a:r>
              <a:rPr lang="ko-KR" altLang="en-US" dirty="0" smtClean="0"/>
              <a:t>문해력 저하 부작용</a:t>
            </a:r>
            <a:endParaRPr lang="en-US" dirty="0"/>
          </a:p>
        </p:txBody>
      </p:sp>
      <p:pic>
        <p:nvPicPr>
          <p:cNvPr id="11" name="Picture 10" descr="한글창제-세종대왕 우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2236" y="4419600"/>
            <a:ext cx="4927003" cy="1828800"/>
          </a:xfrm>
          <a:prstGeom prst="rect">
            <a:avLst/>
          </a:prstGeom>
        </p:spPr>
      </p:pic>
      <p:pic>
        <p:nvPicPr>
          <p:cNvPr id="12" name="Picture 11" descr="한글-세종학당 로고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1068" y="5029200"/>
            <a:ext cx="1963208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0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653</Words>
  <Application>Microsoft Office PowerPoint</Application>
  <PresentationFormat>화면 슬라이드 쇼(4:3)</PresentationFormat>
  <Paragraphs>157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6" baseType="lpstr">
      <vt:lpstr>BC 카드 B</vt:lpstr>
      <vt:lpstr>HY그래픽</vt:lpstr>
      <vt:lpstr>맑은 고딕</vt:lpstr>
      <vt:lpstr>Arial</vt:lpstr>
      <vt:lpstr>Calibri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 감사합니다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82</cp:revision>
  <cp:lastPrinted>2017-02-16T18:52:10Z</cp:lastPrinted>
  <dcterms:created xsi:type="dcterms:W3CDTF">2016-02-01T05:44:27Z</dcterms:created>
  <dcterms:modified xsi:type="dcterms:W3CDTF">2017-09-18T22:11:03Z</dcterms:modified>
</cp:coreProperties>
</file>